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D13"/>
    <a:srgbClr val="FF2121"/>
    <a:srgbClr val="FC9916"/>
    <a:srgbClr val="6B43CF"/>
    <a:srgbClr val="E62C2C"/>
    <a:srgbClr val="1CF61C"/>
    <a:srgbClr val="E82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949197833102674E-2"/>
          <c:y val="7.308920166886082E-2"/>
          <c:w val="0.85877467431654542"/>
          <c:h val="0.55685764941596627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0.31716472341179303"/>
                  <c:y val="9.856028348208693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690980323064352"/>
                  <c:y val="-0.252461323200036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9096298864358633"/>
                  <c:y val="-1.848568984506420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8699127500821727"/>
                  <c:y val="-2.67577571292985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1200366012031797E-2"/>
                  <c:y val="-2.6170482888928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616001849004882E-2"/>
                  <c:y val="-2.04420739647452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Plan1!$A$2:$A$7</c:f>
              <c:strCache>
                <c:ptCount val="6"/>
                <c:pt idx="0">
                  <c:v>Saldo Inicial referente ao mês de março de 2018:</c:v>
                </c:pt>
                <c:pt idx="1">
                  <c:v>Transferência Agendada do SINASEFE:</c:v>
                </c:pt>
                <c:pt idx="2">
                  <c:v>Transferência RIOPAX:</c:v>
                </c:pt>
                <c:pt idx="3">
                  <c:v>Resgate BB</c:v>
                </c:pt>
                <c:pt idx="4">
                  <c:v>Depósito on-line não identificado:</c:v>
                </c:pt>
                <c:pt idx="5">
                  <c:v>Estorno de Débito </c:v>
                </c:pt>
              </c:strCache>
            </c:strRef>
          </c:cat>
          <c:val>
            <c:numRef>
              <c:f>Plan1!$B$2:$B$7</c:f>
              <c:numCache>
                <c:formatCode>"R$"\ #,##0.00</c:formatCode>
                <c:ptCount val="6"/>
                <c:pt idx="0">
                  <c:v>222.5</c:v>
                </c:pt>
                <c:pt idx="1">
                  <c:v>49405.83</c:v>
                </c:pt>
                <c:pt idx="2">
                  <c:v>294.60000000000002</c:v>
                </c:pt>
                <c:pt idx="3">
                  <c:v>0</c:v>
                </c:pt>
                <c:pt idx="4">
                  <c:v>30</c:v>
                </c:pt>
                <c:pt idx="5">
                  <c:v>2862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8667833187932592"/>
          <c:y val="0.61547016332744731"/>
          <c:w val="0.60859848840062025"/>
          <c:h val="0.38452983667255264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69135802469136"/>
          <c:y val="9.0268577123271534E-2"/>
          <c:w val="0.74382716049382713"/>
          <c:h val="0.6151731482571588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Despesas -maio 2018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DB6D13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rgbClr val="E62C2C"/>
              </a:solidFill>
            </c:spPr>
          </c:dPt>
          <c:dPt>
            <c:idx val="9"/>
            <c:bubble3D val="0"/>
            <c:spPr>
              <a:solidFill>
                <a:srgbClr val="E82A97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490499538252163"/>
                  <c:y val="6.5340376774056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876178672110427E-2"/>
                  <c:y val="-0.160395528191726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497375328084096E-2"/>
                  <c:y val="-7.49995439975989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5836735685817E-2"/>
                  <c:y val="2.5587952914021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914145280451054"/>
                  <c:y val="-0.277996681960710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256616360454944"/>
                  <c:y val="-9.615846995441634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747205210459818E-2"/>
                  <c:y val="-0.1907816627339913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7061157285894818"/>
                  <c:y val="5.3371142841508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082166812481773"/>
                  <c:y val="1.18003057703372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4022795761640907E-2"/>
                  <c:y val="-2.27777344805801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2354361086808593"/>
                  <c:y val="-2.03352198014482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Plan1!$A$2:$A$12</c:f>
              <c:strCache>
                <c:ptCount val="11"/>
                <c:pt idx="0">
                  <c:v>Salários </c:v>
                </c:pt>
                <c:pt idx="1">
                  <c:v>Auxílio-refeição</c:v>
                </c:pt>
                <c:pt idx="2">
                  <c:v>Auxílio-transporte</c:v>
                </c:pt>
                <c:pt idx="3">
                  <c:v>Auxílio-saúde</c:v>
                </c:pt>
                <c:pt idx="4">
                  <c:v>Ass. Jurídica</c:v>
                </c:pt>
                <c:pt idx="5">
                  <c:v>Contador</c:v>
                </c:pt>
                <c:pt idx="6">
                  <c:v>Serviços Gerais</c:v>
                </c:pt>
                <c:pt idx="7">
                  <c:v>INSS</c:v>
                </c:pt>
                <c:pt idx="8">
                  <c:v>PIS</c:v>
                </c:pt>
                <c:pt idx="9">
                  <c:v>FGTS</c:v>
                </c:pt>
                <c:pt idx="10">
                  <c:v>IRRF</c:v>
                </c:pt>
              </c:strCache>
            </c:strRef>
          </c:cat>
          <c:val>
            <c:numRef>
              <c:f>Plan1!$B$2:$B$12</c:f>
              <c:numCache>
                <c:formatCode>"R$"\ #,##0.00</c:formatCode>
                <c:ptCount val="11"/>
                <c:pt idx="0">
                  <c:v>6466.03</c:v>
                </c:pt>
                <c:pt idx="1">
                  <c:v>1388.39</c:v>
                </c:pt>
                <c:pt idx="2">
                  <c:v>711.7</c:v>
                </c:pt>
                <c:pt idx="3">
                  <c:v>366.98</c:v>
                </c:pt>
                <c:pt idx="4">
                  <c:v>5360.95</c:v>
                </c:pt>
                <c:pt idx="5">
                  <c:v>1246</c:v>
                </c:pt>
                <c:pt idx="6">
                  <c:v>189.52</c:v>
                </c:pt>
                <c:pt idx="7">
                  <c:v>3878.94</c:v>
                </c:pt>
                <c:pt idx="8">
                  <c:v>73.94</c:v>
                </c:pt>
                <c:pt idx="9">
                  <c:v>591.51</c:v>
                </c:pt>
                <c:pt idx="10">
                  <c:v>100.26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69349664625254"/>
          <c:y val="0.74697939864061524"/>
          <c:w val="0.79576115485564303"/>
          <c:h val="0.22406444889207999"/>
        </c:manualLayout>
      </c:layout>
      <c:overlay val="0"/>
      <c:spPr>
        <a:ln w="3175" cmpd="dbl">
          <a:prstDash val="sysDot"/>
        </a:ln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1526610421971"/>
          <c:y val="0.15014019916915436"/>
          <c:w val="0.64354971885540224"/>
          <c:h val="0.8037241988742811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DB6D13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8032846123673332"/>
                  <c:y val="7.0714380321817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842967561426097E-3"/>
                  <c:y val="7.27456461575669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227097215955596"/>
                  <c:y val="-0.260424581748529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3453969967055815"/>
                  <c:y val="-6.00824089053954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9291033989420678"/>
                  <c:y val="7.88826107450101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Plan1!$A$2:$A$6</c:f>
              <c:strCache>
                <c:ptCount val="5"/>
                <c:pt idx="0">
                  <c:v>Imobiliária</c:v>
                </c:pt>
                <c:pt idx="1">
                  <c:v>RIOPAX</c:v>
                </c:pt>
                <c:pt idx="2">
                  <c:v>OI</c:v>
                </c:pt>
                <c:pt idx="3">
                  <c:v>Jornal SINTIFRJ</c:v>
                </c:pt>
                <c:pt idx="4">
                  <c:v>Locaweb</c:v>
                </c:pt>
              </c:strCache>
            </c:strRef>
          </c:cat>
          <c:val>
            <c:numRef>
              <c:f>Plan1!$B$2:$B$6</c:f>
              <c:numCache>
                <c:formatCode>"R$"\ #,##0.00</c:formatCode>
                <c:ptCount val="5"/>
                <c:pt idx="0">
                  <c:v>1842.04</c:v>
                </c:pt>
                <c:pt idx="1">
                  <c:v>367.43</c:v>
                </c:pt>
                <c:pt idx="2">
                  <c:v>742.46</c:v>
                </c:pt>
                <c:pt idx="3">
                  <c:v>1250</c:v>
                </c:pt>
                <c:pt idx="4">
                  <c:v>106.24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599512752551303"/>
          <c:y val="0.25057792944944007"/>
          <c:w val="0.22400487247448697"/>
          <c:h val="0.46479282214573098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27121733948753"/>
          <c:y val="0.19789508050022031"/>
          <c:w val="0.77398849622769184"/>
          <c:h val="0.53524967173248594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2060"/>
              </a:solidFill>
            </c:spPr>
          </c:dPt>
          <c:dPt>
            <c:idx val="5"/>
            <c:bubble3D val="0"/>
            <c:spPr>
              <a:solidFill>
                <a:srgbClr val="E82A97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10"/>
            <c:bubble3D val="0"/>
            <c:spPr>
              <a:solidFill>
                <a:srgbClr val="00B050"/>
              </a:solidFill>
            </c:spPr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2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0.12043144196099435"/>
                  <c:y val="-2.4966162204869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4509650442880085"/>
                  <c:y val="-0.167945208047981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682133803314782"/>
                  <c:y val="3.8082524329848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778481683853308"/>
                  <c:y val="-3.4077320579721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27466645120241E-2"/>
                  <c:y val="-6.1930656003770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961145731282412E-2"/>
                  <c:y val="-0.13139230095720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3277842865944181"/>
                  <c:y val="-0.11908532528861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30077314641807473"/>
                  <c:y val="-8.994722903246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Plan1!$A$2:$A$9</c:f>
              <c:strCache>
                <c:ptCount val="8"/>
                <c:pt idx="0">
                  <c:v>Atividades Sindicais</c:v>
                </c:pt>
                <c:pt idx="1">
                  <c:v>Equipamentos</c:v>
                </c:pt>
                <c:pt idx="2">
                  <c:v>Material de limpeza/higiene</c:v>
                </c:pt>
                <c:pt idx="3">
                  <c:v>Doação para Mov. Sociais</c:v>
                </c:pt>
                <c:pt idx="4">
                  <c:v>Manutenção de PC</c:v>
                </c:pt>
                <c:pt idx="5">
                  <c:v>Transporte</c:v>
                </c:pt>
                <c:pt idx="6">
                  <c:v>Tarifas Bancárias</c:v>
                </c:pt>
                <c:pt idx="7">
                  <c:v>Repasse para o caixa</c:v>
                </c:pt>
              </c:strCache>
            </c:strRef>
          </c:cat>
          <c:val>
            <c:numRef>
              <c:f>Plan1!$B$2:$B$9</c:f>
              <c:numCache>
                <c:formatCode>"R$"\ #,##0.00</c:formatCode>
                <c:ptCount val="8"/>
                <c:pt idx="0">
                  <c:v>1151.31</c:v>
                </c:pt>
                <c:pt idx="1">
                  <c:v>3643.47</c:v>
                </c:pt>
                <c:pt idx="2">
                  <c:v>117.07</c:v>
                </c:pt>
                <c:pt idx="3">
                  <c:v>0</c:v>
                </c:pt>
                <c:pt idx="4">
                  <c:v>120</c:v>
                </c:pt>
                <c:pt idx="5">
                  <c:v>97.7</c:v>
                </c:pt>
                <c:pt idx="6">
                  <c:v>117.55</c:v>
                </c:pt>
                <c:pt idx="7" formatCode="&quot;R$&quot;\ #,##0.00;[Red]&quot;R$&quot;\ #,##0.00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3557710759410571"/>
          <c:y val="0.74023805116359187"/>
          <c:w val="0.78977323226712182"/>
          <c:h val="0.19906256026050367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Entrada</c:v>
                </c:pt>
                <c:pt idx="1">
                  <c:v>Saída</c:v>
                </c:pt>
              </c:strCache>
            </c:strRef>
          </c:cat>
          <c:val>
            <c:numRef>
              <c:f>Plan1!$B$2:$B$3</c:f>
              <c:numCache>
                <c:formatCode>"R$"\ #,##0.00</c:formatCode>
                <c:ptCount val="2"/>
                <c:pt idx="0">
                  <c:v>929.4</c:v>
                </c:pt>
                <c:pt idx="1">
                  <c:v>630.04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637714857079372"/>
                  <c:y val="-0.26749342665629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904730823559288"/>
                  <c:y val="-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Plan1!$A$2:$A$5</c:f>
              <c:strCache>
                <c:ptCount val="2"/>
                <c:pt idx="0">
                  <c:v>Receitas</c:v>
                </c:pt>
                <c:pt idx="1">
                  <c:v>Despesas</c:v>
                </c:pt>
              </c:strCache>
            </c:strRef>
          </c:cat>
          <c:val>
            <c:numRef>
              <c:f>Plan1!$B$2:$B$5</c:f>
              <c:numCache>
                <c:formatCode>"R$"\ #,##0.00</c:formatCode>
                <c:ptCount val="4"/>
                <c:pt idx="0">
                  <c:v>52430.700000000004</c:v>
                </c:pt>
                <c:pt idx="1">
                  <c:v>32561.449999999979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832256"/>
        <c:axId val="141074432"/>
        <c:axId val="0"/>
      </c:bar3DChart>
      <c:catAx>
        <c:axId val="13283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41074432"/>
        <c:crosses val="autoZero"/>
        <c:auto val="1"/>
        <c:lblAlgn val="ctr"/>
        <c:lblOffset val="100"/>
        <c:noMultiLvlLbl val="0"/>
      </c:catAx>
      <c:valAx>
        <c:axId val="141074432"/>
        <c:scaling>
          <c:orientation val="minMax"/>
        </c:scaling>
        <c:delete val="0"/>
        <c:axPos val="l"/>
        <c:majorGridlines/>
        <c:numFmt formatCode="&quot;R$&quot;\ 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3283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52601"/>
            <a:ext cx="8352928" cy="1829761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Prestação de Contas SINTIFRJ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Maio </a:t>
            </a:r>
            <a:r>
              <a:rPr lang="pt-BR" dirty="0" smtClean="0">
                <a:solidFill>
                  <a:schemeClr val="tx1"/>
                </a:solidFill>
              </a:rPr>
              <a:t>- 2018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8640"/>
            <a:ext cx="22574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791540454"/>
              </p:ext>
            </p:extLst>
          </p:nvPr>
        </p:nvGraphicFramePr>
        <p:xfrm>
          <a:off x="539552" y="1556792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3143017" y="1076360"/>
            <a:ext cx="2569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x Despesas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28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51570"/>
              </p:ext>
            </p:extLst>
          </p:nvPr>
        </p:nvGraphicFramePr>
        <p:xfrm>
          <a:off x="539552" y="1916832"/>
          <a:ext cx="7925562" cy="30688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02457"/>
                <a:gridCol w="2123105"/>
              </a:tblGrid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SALDO RESTANTE NA CONTA DO SINTIFRJ EM </a:t>
                      </a:r>
                      <a:r>
                        <a:rPr lang="pt-BR" sz="2000" u="none" strike="noStrike" dirty="0" smtClean="0">
                          <a:effectLst/>
                        </a:rPr>
                        <a:t>31/05/2018</a:t>
                      </a:r>
                      <a:r>
                        <a:rPr lang="pt-BR" sz="2000" u="none" strike="noStrike" dirty="0" smtClean="0">
                          <a:effectLst/>
                        </a:rPr>
                        <a:t>: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R$ 19.869,25</a:t>
                      </a:r>
                      <a:r>
                        <a:rPr lang="pt-BR" sz="2000" u="none" strike="noStrike" dirty="0" smtClean="0">
                          <a:effectLst/>
                        </a:rPr>
                        <a:t>	</a:t>
                      </a:r>
                    </a:p>
                  </a:txBody>
                  <a:tcPr marL="9271" marR="9271" marT="9271" marB="0" anchor="ctr"/>
                </a:tc>
              </a:tr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INVESTIMENTO NO MÊS DE</a:t>
                      </a:r>
                      <a:r>
                        <a:rPr lang="pt-B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MAIO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2018: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R$ 0,00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</a:tr>
              <a:tr h="5677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INVESTIMENTO TOTAL </a:t>
                      </a:r>
                      <a:r>
                        <a:rPr lang="pt-BR" sz="2000" u="none" strike="noStrike" dirty="0">
                          <a:effectLst/>
                        </a:rPr>
                        <a:t>DE VALOR APLICADO</a:t>
                      </a:r>
                    </a:p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R$ 212.592,12</a:t>
                      </a:r>
                      <a:endParaRPr lang="pt-BR" sz="2000" u="none" strike="noStrike" dirty="0" smtClean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  <a:tr h="8293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VALOR TOTAL (SALDO EM CONTA + APLICAÇÃO):</a:t>
                      </a:r>
                    </a:p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smtClean="0">
                          <a:effectLst/>
                        </a:rPr>
                        <a:t>R$ 232.461,37</a:t>
                      </a:r>
                      <a:endParaRPr lang="pt-BR" sz="2000" u="none" strike="noStrike" dirty="0" smtClean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508415"/>
              </p:ext>
            </p:extLst>
          </p:nvPr>
        </p:nvGraphicFramePr>
        <p:xfrm>
          <a:off x="683568" y="2492896"/>
          <a:ext cx="7941568" cy="2468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21564"/>
                <a:gridCol w="2720004"/>
              </a:tblGrid>
              <a:tr h="144016">
                <a:tc>
                  <a:txBody>
                    <a:bodyPr/>
                    <a:lstStyle/>
                    <a:p>
                      <a:r>
                        <a:rPr lang="pt-BR" sz="1800" b="0" u="none" strike="noStrike" baseline="0" dirty="0" smtClean="0">
                          <a:solidFill>
                            <a:schemeClr val="tx1"/>
                          </a:solidFill>
                        </a:rPr>
                        <a:t>00 Saldo inicial referente ao mês de Abril/2018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220,10</a:t>
                      </a:r>
                      <a:endParaRPr lang="pt-BR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01 Transferências </a:t>
                      </a:r>
                      <a:r>
                        <a:rPr lang="pt-BR" sz="1800" u="none" strike="noStrike" baseline="0" dirty="0" err="1" smtClean="0"/>
                        <a:t>RioPax</a:t>
                      </a:r>
                      <a:r>
                        <a:rPr lang="pt-BR" sz="1800" u="none" strike="noStrike" baseline="0" dirty="0" smtClean="0"/>
                        <a:t> 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baseline="0" dirty="0" smtClean="0"/>
                        <a:t>R$ </a:t>
                      </a:r>
                      <a:r>
                        <a:rPr lang="pt-BR" sz="1800" u="none" strike="noStrike" baseline="0" dirty="0" smtClean="0"/>
                        <a:t>228,45</a:t>
                      </a:r>
                      <a:endParaRPr lang="pt-BR" sz="1800" u="none" strike="noStrike" baseline="0" dirty="0" smtClean="0"/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02 </a:t>
                      </a:r>
                      <a:r>
                        <a:rPr lang="pt-BR" sz="1800" dirty="0" smtClean="0"/>
                        <a:t>Transferência agendada -  SINASEFE	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R$ 49.090,15</a:t>
                      </a:r>
                      <a:endParaRPr lang="pt-BR" sz="1800" dirty="0" smtClean="0"/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03 </a:t>
                      </a:r>
                      <a:r>
                        <a:rPr lang="pt-BR" sz="1800" dirty="0" smtClean="0"/>
                        <a:t>Depósito on-line não identificado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30,00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04 </a:t>
                      </a:r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Resgate BB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R$ </a:t>
                      </a:r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0,00</a:t>
                      </a:r>
                      <a:endParaRPr lang="pt-BR" sz="1800" dirty="0" smtClean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05 Estorno de Débito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R$ 2.862,00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3059832" y="1412776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 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972966"/>
              </p:ext>
            </p:extLst>
          </p:nvPr>
        </p:nvGraphicFramePr>
        <p:xfrm>
          <a:off x="395536" y="1484784"/>
          <a:ext cx="8445624" cy="503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987824" y="11154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687724"/>
              </p:ext>
            </p:extLst>
          </p:nvPr>
        </p:nvGraphicFramePr>
        <p:xfrm>
          <a:off x="457200" y="1522473"/>
          <a:ext cx="8229600" cy="291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33819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Salários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6.466,03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 -refeição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R$ 1.388,39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Auxílio-transporte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R$ 711,70</a:t>
                      </a:r>
                      <a:endParaRPr lang="pt-BR" sz="1400" dirty="0"/>
                    </a:p>
                  </a:txBody>
                  <a:tcPr/>
                </a:tc>
              </a:tr>
              <a:tr h="31173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Auxílio-saúde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R$ 366,98</a:t>
                      </a:r>
                      <a:endParaRPr lang="pt-BR" sz="1400" dirty="0"/>
                    </a:p>
                  </a:txBody>
                  <a:tcPr/>
                </a:tc>
              </a:tr>
              <a:tr h="35810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Assessoria Jurídica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R$ 5.360,95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Contador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R$ 1.246,00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Serviços Gerais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R$ 189,52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15.829,57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613837"/>
              </p:ext>
            </p:extLst>
          </p:nvPr>
        </p:nvGraphicFramePr>
        <p:xfrm>
          <a:off x="467544" y="4725143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Encargos sociais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INSS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R$ 3.878,94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R$ 73,94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IRRF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R$ 100,26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FGTS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R$ 591,51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R$ 4.644,65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741459"/>
              </p:ext>
            </p:extLst>
          </p:nvPr>
        </p:nvGraphicFramePr>
        <p:xfrm>
          <a:off x="457200" y="1556792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2494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868953"/>
              </p:ext>
            </p:extLst>
          </p:nvPr>
        </p:nvGraphicFramePr>
        <p:xfrm>
          <a:off x="467544" y="1484784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475597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LRB Imobiliária - </a:t>
                      </a:r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Aluguel da sala do SINTIFRJ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1.842,04</a:t>
                      </a:r>
                      <a:endParaRPr lang="pt-BR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RIOPAX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367,43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OI Telefone</a:t>
                      </a:r>
                      <a:r>
                        <a:rPr lang="pt-BR" sz="1800" baseline="0" dirty="0" smtClean="0"/>
                        <a:t> + Internet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742,46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Jornal SINTIFRJ (Diagramação</a:t>
                      </a:r>
                      <a:r>
                        <a:rPr lang="pt-BR" sz="1800" baseline="0" dirty="0" smtClean="0"/>
                        <a:t> + Gráfica)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1.250,00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LocaWEB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106,24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sz="1800" dirty="0" smtClean="0"/>
                        <a:t>TOTAL: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</a:t>
                      </a:r>
                      <a:r>
                        <a:rPr lang="pt-BR" sz="1800" dirty="0" smtClean="0"/>
                        <a:t>4.308,17</a:t>
                      </a:r>
                      <a:endParaRPr lang="pt-BR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Fixas –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 </a:t>
            </a:r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137461177"/>
              </p:ext>
            </p:extLst>
          </p:nvPr>
        </p:nvGraphicFramePr>
        <p:xfrm>
          <a:off x="899592" y="3128306"/>
          <a:ext cx="7056784" cy="3729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01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40952" y="1029382"/>
            <a:ext cx="4164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sz="20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973284"/>
              </p:ext>
            </p:extLst>
          </p:nvPr>
        </p:nvGraphicFramePr>
        <p:xfrm>
          <a:off x="467544" y="1700808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248472"/>
                <a:gridCol w="25409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Sindicais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1.151,31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3643,47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limpeza/higiene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117,07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Doação</a:t>
                      </a:r>
                      <a:r>
                        <a:rPr lang="pt-BR" baseline="0" dirty="0" smtClean="0"/>
                        <a:t> para Movimentos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Tarifas Bancárias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117,55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Repasses da Conta Corrente para o caixa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300,00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9256">
                <a:tc>
                  <a:txBody>
                    <a:bodyPr/>
                    <a:lstStyle/>
                    <a:p>
                      <a:r>
                        <a:rPr lang="pt-BR" dirty="0" smtClean="0"/>
                        <a:t>3.7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Manutenção de computador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</a:rPr>
                        <a:t>(Despesa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</a:rPr>
                        <a:t>excepcional)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120,00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Transporte/deslocamento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97,70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5.547,10</a:t>
                      </a: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4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213275" y="980728"/>
            <a:ext cx="4164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pt-BR" sz="20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638546856"/>
              </p:ext>
            </p:extLst>
          </p:nvPr>
        </p:nvGraphicFramePr>
        <p:xfrm>
          <a:off x="611560" y="1189699"/>
          <a:ext cx="7920880" cy="543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08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302241" y="1052736"/>
            <a:ext cx="3642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Fluxo de Caixa –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697194"/>
              </p:ext>
            </p:extLst>
          </p:nvPr>
        </p:nvGraphicFramePr>
        <p:xfrm>
          <a:off x="1497360" y="2420888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Fluxo de entrada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R$ 929,40</a:t>
                      </a: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Fluxo de Saída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R$ 630,04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RESTANTE: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R$ 299,36	</a:t>
                      </a:r>
                    </a:p>
                    <a:p>
                      <a:r>
                        <a:rPr lang="pt-BR" dirty="0" smtClean="0"/>
                        <a:t>		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99592" y="1484784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As despesas do caixa são provenientes de pagamentos menores, despesas de baixo valor que não demandam de autorização prévia, como por exemplo: transporte, mat. higiene e limpeza,  água, despesas com cartório, e etc.</a:t>
            </a:r>
            <a:endParaRPr lang="pt-BR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693854117"/>
              </p:ext>
            </p:extLst>
          </p:nvPr>
        </p:nvGraphicFramePr>
        <p:xfrm>
          <a:off x="1691680" y="3645024"/>
          <a:ext cx="6096000" cy="2955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25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467</Words>
  <Application>Microsoft Office PowerPoint</Application>
  <PresentationFormat>Apresentação na tela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Prestação de Contas SINTIFRJ </vt:lpstr>
      <vt:lpstr>Apresentação do PowerPoint</vt:lpstr>
      <vt:lpstr>Apresentação do PowerPoint</vt:lpstr>
      <vt:lpstr>Despesas – Maio 2018</vt:lpstr>
      <vt:lpstr>Despesas – Maio 2018</vt:lpstr>
      <vt:lpstr>Despesas Fixas – Maio 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SINTIFRJ</dc:title>
  <dc:creator>Megaware-SindCEFETEQ</dc:creator>
  <cp:lastModifiedBy>Megaware-SindCEFETEQ</cp:lastModifiedBy>
  <cp:revision>96</cp:revision>
  <dcterms:created xsi:type="dcterms:W3CDTF">2017-10-25T16:44:01Z</dcterms:created>
  <dcterms:modified xsi:type="dcterms:W3CDTF">2018-07-19T18:27:29Z</dcterms:modified>
</cp:coreProperties>
</file>