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6D13"/>
    <a:srgbClr val="FF2121"/>
    <a:srgbClr val="FC9916"/>
    <a:srgbClr val="6B43CF"/>
    <a:srgbClr val="E62C2C"/>
    <a:srgbClr val="1CF61C"/>
    <a:srgbClr val="E82A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Estilo Médio 3 - 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8949197833102674E-2"/>
          <c:y val="7.308920166886082E-2"/>
          <c:w val="0.85877467431654542"/>
          <c:h val="0.55685764941596627"/>
        </c:manualLayout>
      </c:layout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Receitas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1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2"/>
            <c:bubble3D val="0"/>
            <c:spPr>
              <a:solidFill>
                <a:srgbClr val="7030A0"/>
              </a:solidFill>
            </c:spPr>
          </c:dPt>
          <c:dPt>
            <c:idx val="3"/>
            <c:bubble3D val="0"/>
            <c:spPr>
              <a:solidFill>
                <a:srgbClr val="00B050"/>
              </a:solidFill>
            </c:spPr>
          </c:dPt>
          <c:dPt>
            <c:idx val="4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0.31716472341179303"/>
                  <c:y val="9.856028348208693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0690980323064352"/>
                  <c:y val="-0.2524613232000363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29096298864358633"/>
                  <c:y val="-1.8485689845064203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8699127500821727"/>
                  <c:y val="-2.67577571292985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9.1200366012031797E-2"/>
                  <c:y val="-2.61704828889280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0616001849004882E-2"/>
                  <c:y val="-2.044207396474525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0"/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Plan1!$A$2:$A$7</c:f>
              <c:strCache>
                <c:ptCount val="6"/>
                <c:pt idx="0">
                  <c:v>Saldo Inicial referente ao mês de março de 2018:</c:v>
                </c:pt>
                <c:pt idx="1">
                  <c:v>Transferência Agendada do SINASEFE:</c:v>
                </c:pt>
                <c:pt idx="2">
                  <c:v>Transferência RIOPAX:</c:v>
                </c:pt>
                <c:pt idx="3">
                  <c:v>Resgate BB</c:v>
                </c:pt>
                <c:pt idx="4">
                  <c:v>Depósito on-line não identificado:</c:v>
                </c:pt>
                <c:pt idx="5">
                  <c:v>Estorno de Débito </c:v>
                </c:pt>
              </c:strCache>
            </c:strRef>
          </c:cat>
          <c:val>
            <c:numRef>
              <c:f>Plan1!$B$2:$B$7</c:f>
              <c:numCache>
                <c:formatCode>"R$"\ #,##0.00</c:formatCode>
                <c:ptCount val="6"/>
                <c:pt idx="0">
                  <c:v>222.5</c:v>
                </c:pt>
                <c:pt idx="1">
                  <c:v>49405.83</c:v>
                </c:pt>
                <c:pt idx="2">
                  <c:v>294.60000000000002</c:v>
                </c:pt>
                <c:pt idx="3">
                  <c:v>0</c:v>
                </c:pt>
                <c:pt idx="4">
                  <c:v>30</c:v>
                </c:pt>
                <c:pt idx="5">
                  <c:v>2862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8667833187932592"/>
          <c:y val="0.61547016332744731"/>
          <c:w val="0.60859848840062025"/>
          <c:h val="0.38452983667255264"/>
        </c:manualLayout>
      </c:layout>
      <c:overlay val="0"/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969135802469136"/>
          <c:y val="9.0268577123271534E-2"/>
          <c:w val="0.74382716049382713"/>
          <c:h val="0.61517314825715885"/>
        </c:manualLayout>
      </c:layout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Despesas -maio 2018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F0"/>
              </a:solidFill>
            </c:spPr>
          </c:dPt>
          <c:dPt>
            <c:idx val="5"/>
            <c:bubble3D val="0"/>
            <c:spPr>
              <a:solidFill>
                <a:srgbClr val="FFC000"/>
              </a:solidFill>
            </c:spPr>
          </c:dPt>
          <c:dPt>
            <c:idx val="6"/>
            <c:bubble3D val="0"/>
            <c:spPr>
              <a:solidFill>
                <a:srgbClr val="DB6D13"/>
              </a:solidFill>
            </c:spPr>
          </c:dPt>
          <c:dPt>
            <c:idx val="7"/>
            <c:bubble3D val="0"/>
            <c:spPr>
              <a:solidFill>
                <a:srgbClr val="00B050"/>
              </a:solidFill>
            </c:spPr>
          </c:dPt>
          <c:dPt>
            <c:idx val="8"/>
            <c:bubble3D val="0"/>
            <c:spPr>
              <a:solidFill>
                <a:srgbClr val="E62C2C"/>
              </a:solidFill>
            </c:spPr>
          </c:dPt>
          <c:dPt>
            <c:idx val="9"/>
            <c:bubble3D val="0"/>
            <c:spPr>
              <a:solidFill>
                <a:srgbClr val="E82A97"/>
              </a:solidFill>
            </c:spPr>
          </c:dPt>
          <c:dPt>
            <c:idx val="10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-0.1490499538252163"/>
                  <c:y val="6.534037677405661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4876178672110427E-2"/>
                  <c:y val="-0.1603955281917266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8497375328084096E-2"/>
                  <c:y val="-7.499954399759893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65836735685817E-2"/>
                  <c:y val="2.558795291402116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0914145280451054"/>
                  <c:y val="-0.2779966819607108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11256616360454944"/>
                  <c:y val="-9.6158469954416344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8747205210459818E-2"/>
                  <c:y val="-0.1907816627339913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.17061157285894818"/>
                  <c:y val="5.33711428415085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0.15082166812481773"/>
                  <c:y val="1.18003057703372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4.4022795761640907E-2"/>
                  <c:y val="-2.277773448058010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.12354361086808593"/>
                  <c:y val="-2.033521980144826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0"/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Plan1!$A$2:$A$12</c:f>
              <c:strCache>
                <c:ptCount val="11"/>
                <c:pt idx="0">
                  <c:v>Salários </c:v>
                </c:pt>
                <c:pt idx="1">
                  <c:v>Auxílio-refeição</c:v>
                </c:pt>
                <c:pt idx="2">
                  <c:v>Auxílio-transporte</c:v>
                </c:pt>
                <c:pt idx="3">
                  <c:v>Auxílio-saúde</c:v>
                </c:pt>
                <c:pt idx="4">
                  <c:v>Ass. Jurídica</c:v>
                </c:pt>
                <c:pt idx="5">
                  <c:v>Contador</c:v>
                </c:pt>
                <c:pt idx="6">
                  <c:v>Serviços Gerais</c:v>
                </c:pt>
                <c:pt idx="7">
                  <c:v>INSS</c:v>
                </c:pt>
                <c:pt idx="8">
                  <c:v>PIS</c:v>
                </c:pt>
                <c:pt idx="9">
                  <c:v>FGTS</c:v>
                </c:pt>
                <c:pt idx="10">
                  <c:v>IRRF</c:v>
                </c:pt>
              </c:strCache>
            </c:strRef>
          </c:cat>
          <c:val>
            <c:numRef>
              <c:f>Plan1!$B$2:$B$12</c:f>
              <c:numCache>
                <c:formatCode>"R$"\ #,##0.00</c:formatCode>
                <c:ptCount val="11"/>
                <c:pt idx="0">
                  <c:v>6466.03</c:v>
                </c:pt>
                <c:pt idx="1">
                  <c:v>1388.39</c:v>
                </c:pt>
                <c:pt idx="2">
                  <c:v>711.7</c:v>
                </c:pt>
                <c:pt idx="3">
                  <c:v>366.98</c:v>
                </c:pt>
                <c:pt idx="4">
                  <c:v>5360.95</c:v>
                </c:pt>
                <c:pt idx="5">
                  <c:v>1246</c:v>
                </c:pt>
                <c:pt idx="6">
                  <c:v>189.52</c:v>
                </c:pt>
                <c:pt idx="7">
                  <c:v>3878.94</c:v>
                </c:pt>
                <c:pt idx="8">
                  <c:v>73.94</c:v>
                </c:pt>
                <c:pt idx="9">
                  <c:v>591.51</c:v>
                </c:pt>
                <c:pt idx="10">
                  <c:v>100.26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1369349664625254"/>
          <c:y val="0.74697939864061524"/>
          <c:w val="0.79576115485564303"/>
          <c:h val="0.22406444889207999"/>
        </c:manualLayout>
      </c:layout>
      <c:overlay val="0"/>
      <c:spPr>
        <a:ln w="3175" cmpd="dbl">
          <a:prstDash val="sysDot"/>
        </a:ln>
      </c:spPr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311526610421971"/>
          <c:y val="0.15014019916915436"/>
          <c:w val="0.64354971885540224"/>
          <c:h val="0.80372419887428115"/>
        </c:manualLayout>
      </c:layout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Pt>
            <c:idx val="0"/>
            <c:bubble3D val="0"/>
            <c:spPr>
              <a:solidFill>
                <a:srgbClr val="DB6D13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-0.18032846123673332"/>
                  <c:y val="7.071438032181728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0842967561426097E-3"/>
                  <c:y val="7.274564615756694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1227097215955596"/>
                  <c:y val="-0.2604245817485296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23453969967055815"/>
                  <c:y val="-6.008240890539545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29291033989420678"/>
                  <c:y val="7.888261074501018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0"/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Plan1!$A$2:$A$6</c:f>
              <c:strCache>
                <c:ptCount val="5"/>
                <c:pt idx="0">
                  <c:v>Imobiliária</c:v>
                </c:pt>
                <c:pt idx="1">
                  <c:v>RIOPAX</c:v>
                </c:pt>
                <c:pt idx="2">
                  <c:v>OI</c:v>
                </c:pt>
                <c:pt idx="3">
                  <c:v>Jornal SINTIFRJ</c:v>
                </c:pt>
                <c:pt idx="4">
                  <c:v>Locaweb</c:v>
                </c:pt>
              </c:strCache>
            </c:strRef>
          </c:cat>
          <c:val>
            <c:numRef>
              <c:f>Plan1!$B$2:$B$6</c:f>
              <c:numCache>
                <c:formatCode>"R$"\ #,##0.00</c:formatCode>
                <c:ptCount val="5"/>
                <c:pt idx="0">
                  <c:v>1842.04</c:v>
                </c:pt>
                <c:pt idx="1">
                  <c:v>367.43</c:v>
                </c:pt>
                <c:pt idx="2">
                  <c:v>742.46</c:v>
                </c:pt>
                <c:pt idx="3">
                  <c:v>1250</c:v>
                </c:pt>
                <c:pt idx="4">
                  <c:v>106.24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7599512752551303"/>
          <c:y val="0.25057792944944007"/>
          <c:w val="0.22400487247448697"/>
          <c:h val="0.46479282214573098"/>
        </c:manualLayout>
      </c:layout>
      <c:overlay val="0"/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427121733948753"/>
          <c:y val="0.19789508050022031"/>
          <c:w val="0.77398849622769184"/>
          <c:h val="0.53524967173248594"/>
        </c:manualLayout>
      </c:layout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dPt>
            <c:idx val="3"/>
            <c:bubble3D val="0"/>
            <c:spPr>
              <a:solidFill>
                <a:srgbClr val="92D050"/>
              </a:solidFill>
            </c:spPr>
          </c:dPt>
          <c:dPt>
            <c:idx val="4"/>
            <c:bubble3D val="0"/>
            <c:spPr>
              <a:solidFill>
                <a:srgbClr val="002060"/>
              </a:solidFill>
            </c:spPr>
          </c:dPt>
          <c:dPt>
            <c:idx val="5"/>
            <c:bubble3D val="0"/>
            <c:spPr>
              <a:solidFill>
                <a:srgbClr val="E82A97"/>
              </a:solidFill>
            </c:spPr>
          </c:dPt>
          <c:dPt>
            <c:idx val="7"/>
            <c:bubble3D val="0"/>
            <c:spPr>
              <a:solidFill>
                <a:srgbClr val="0070C0"/>
              </a:solidFill>
            </c:spPr>
          </c:dPt>
          <c:dPt>
            <c:idx val="8"/>
            <c:bubble3D val="0"/>
            <c:spPr>
              <a:solidFill>
                <a:srgbClr val="FFFF00"/>
              </a:solidFill>
            </c:spPr>
          </c:dPt>
          <c:dPt>
            <c:idx val="10"/>
            <c:bubble3D val="0"/>
            <c:spPr>
              <a:solidFill>
                <a:srgbClr val="00B050"/>
              </a:solidFill>
            </c:spPr>
          </c:dPt>
          <c:dPt>
            <c:idx val="11"/>
            <c:bubble3D val="0"/>
            <c:spPr>
              <a:solidFill>
                <a:schemeClr val="accent1">
                  <a:lumMod val="50000"/>
                </a:schemeClr>
              </a:solidFill>
            </c:spPr>
          </c:dPt>
          <c:dPt>
            <c:idx val="12"/>
            <c:bubble3D val="0"/>
            <c:spPr>
              <a:solidFill>
                <a:srgbClr val="0070C0"/>
              </a:solidFill>
            </c:spPr>
          </c:dPt>
          <c:dLbls>
            <c:dLbl>
              <c:idx val="0"/>
              <c:layout>
                <c:manualLayout>
                  <c:x val="0.12043144196099435"/>
                  <c:y val="-2.49661622048694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24509650442880085"/>
                  <c:y val="-0.167945208047981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5682133803314782"/>
                  <c:y val="3.80825243298480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3778481683853308"/>
                  <c:y val="-3.40773205797214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5527466645120241E-2"/>
                  <c:y val="-6.1930656003770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6961145731282412E-2"/>
                  <c:y val="-0.131392300957201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13277842865944181"/>
                  <c:y val="-0.119085325288611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.30077314641807473"/>
                  <c:y val="-8.99472290324697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Plan1!$A$2:$A$9</c:f>
              <c:strCache>
                <c:ptCount val="8"/>
                <c:pt idx="0">
                  <c:v>Atividades Sindicais</c:v>
                </c:pt>
                <c:pt idx="1">
                  <c:v>Equipamentos</c:v>
                </c:pt>
                <c:pt idx="2">
                  <c:v>Material de limpeza/higiene</c:v>
                </c:pt>
                <c:pt idx="3">
                  <c:v>Doação para Mov. Sociais</c:v>
                </c:pt>
                <c:pt idx="4">
                  <c:v>Manutenção de PC</c:v>
                </c:pt>
                <c:pt idx="5">
                  <c:v>Transporte</c:v>
                </c:pt>
                <c:pt idx="6">
                  <c:v>Tarifas Bancárias</c:v>
                </c:pt>
                <c:pt idx="7">
                  <c:v>Repasse para o caixa</c:v>
                </c:pt>
              </c:strCache>
            </c:strRef>
          </c:cat>
          <c:val>
            <c:numRef>
              <c:f>Plan1!$B$2:$B$9</c:f>
              <c:numCache>
                <c:formatCode>"R$"\ #,##0.00</c:formatCode>
                <c:ptCount val="8"/>
                <c:pt idx="0">
                  <c:v>1151.31</c:v>
                </c:pt>
                <c:pt idx="1">
                  <c:v>3643.47</c:v>
                </c:pt>
                <c:pt idx="2">
                  <c:v>117.07</c:v>
                </c:pt>
                <c:pt idx="3">
                  <c:v>0</c:v>
                </c:pt>
                <c:pt idx="4">
                  <c:v>120</c:v>
                </c:pt>
                <c:pt idx="5">
                  <c:v>97.7</c:v>
                </c:pt>
                <c:pt idx="6">
                  <c:v>117.55</c:v>
                </c:pt>
                <c:pt idx="7" formatCode="&quot;R$&quot;\ #,##0.00;[Red]&quot;R$&quot;\ #,##0.00">
                  <c:v>300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13557710759410571"/>
          <c:y val="0.74023805116359187"/>
          <c:w val="0.78977323226712182"/>
          <c:h val="0.19906256026050367"/>
        </c:manualLayout>
      </c:layout>
      <c:overlay val="0"/>
      <c:txPr>
        <a:bodyPr/>
        <a:lstStyle/>
        <a:p>
          <a:pPr>
            <a:defRPr sz="1200"/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Plan1!$A$2:$A$3</c:f>
              <c:strCache>
                <c:ptCount val="2"/>
                <c:pt idx="0">
                  <c:v>Entrada</c:v>
                </c:pt>
                <c:pt idx="1">
                  <c:v>Saída</c:v>
                </c:pt>
              </c:strCache>
            </c:strRef>
          </c:cat>
          <c:val>
            <c:numRef>
              <c:f>Plan1!$B$2:$B$3</c:f>
              <c:numCache>
                <c:formatCode>"R$"\ #,##0.00</c:formatCode>
                <c:ptCount val="2"/>
                <c:pt idx="0">
                  <c:v>929.4</c:v>
                </c:pt>
                <c:pt idx="1">
                  <c:v>630.04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Série 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0.1637714857079372"/>
                  <c:y val="-0.267493426656297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5904730823559288"/>
                  <c:y val="-7.05477169203421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Plan1!$A$2:$A$5</c:f>
              <c:strCache>
                <c:ptCount val="2"/>
                <c:pt idx="0">
                  <c:v>Receitas</c:v>
                </c:pt>
                <c:pt idx="1">
                  <c:v>Despesas</c:v>
                </c:pt>
              </c:strCache>
            </c:strRef>
          </c:cat>
          <c:val>
            <c:numRef>
              <c:f>Plan1!$B$2:$B$5</c:f>
              <c:numCache>
                <c:formatCode>"R$"\ #,##0.00</c:formatCode>
                <c:ptCount val="4"/>
                <c:pt idx="0">
                  <c:v>52430.700000000004</c:v>
                </c:pt>
                <c:pt idx="1">
                  <c:v>32561.449999999979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32832256"/>
        <c:axId val="141074432"/>
        <c:axId val="0"/>
      </c:bar3DChart>
      <c:catAx>
        <c:axId val="132832256"/>
        <c:scaling>
          <c:orientation val="minMax"/>
        </c:scaling>
        <c:delete val="0"/>
        <c:axPos val="b"/>
        <c:majorTickMark val="out"/>
        <c:minorTickMark val="none"/>
        <c:tickLblPos val="nextTo"/>
        <c:crossAx val="141074432"/>
        <c:crosses val="autoZero"/>
        <c:auto val="1"/>
        <c:lblAlgn val="ctr"/>
        <c:lblOffset val="100"/>
        <c:noMultiLvlLbl val="0"/>
      </c:catAx>
      <c:valAx>
        <c:axId val="141074432"/>
        <c:scaling>
          <c:orientation val="minMax"/>
        </c:scaling>
        <c:delete val="0"/>
        <c:axPos val="l"/>
        <c:majorGridlines/>
        <c:numFmt formatCode="&quot;R$&quot;\ #,##0.0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1328322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920F60-4E02-42E4-A047-61A9AB86720D}" type="datetimeFigureOut">
              <a:rPr lang="pt-BR" smtClean="0"/>
              <a:t>19/07/2018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97A8B3-FC8D-4BF9-9686-C8C1FF0A5BE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20F60-4E02-42E4-A047-61A9AB86720D}" type="datetimeFigureOut">
              <a:rPr lang="pt-BR" smtClean="0"/>
              <a:t>19/07/2018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97A8B3-FC8D-4BF9-9686-C8C1FF0A5BE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20F60-4E02-42E4-A047-61A9AB86720D}" type="datetimeFigureOut">
              <a:rPr lang="pt-BR" smtClean="0"/>
              <a:t>19/07/2018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97A8B3-FC8D-4BF9-9686-C8C1FF0A5BE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20F60-4E02-42E4-A047-61A9AB86720D}" type="datetimeFigureOut">
              <a:rPr lang="pt-BR" smtClean="0"/>
              <a:t>19/07/2018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97A8B3-FC8D-4BF9-9686-C8C1FF0A5BE4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20F60-4E02-42E4-A047-61A9AB86720D}" type="datetimeFigureOut">
              <a:rPr lang="pt-BR" smtClean="0"/>
              <a:t>19/07/2018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97A8B3-FC8D-4BF9-9686-C8C1FF0A5BE4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20F60-4E02-42E4-A047-61A9AB86720D}" type="datetimeFigureOut">
              <a:rPr lang="pt-BR" smtClean="0"/>
              <a:t>19/07/2018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97A8B3-FC8D-4BF9-9686-C8C1FF0A5BE4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20F60-4E02-42E4-A047-61A9AB86720D}" type="datetimeFigureOut">
              <a:rPr lang="pt-BR" smtClean="0"/>
              <a:t>19/07/2018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97A8B3-FC8D-4BF9-9686-C8C1FF0A5BE4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20F60-4E02-42E4-A047-61A9AB86720D}" type="datetimeFigureOut">
              <a:rPr lang="pt-BR" smtClean="0"/>
              <a:t>19/07/2018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97A8B3-FC8D-4BF9-9686-C8C1FF0A5BE4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20F60-4E02-42E4-A047-61A9AB86720D}" type="datetimeFigureOut">
              <a:rPr lang="pt-BR" smtClean="0"/>
              <a:t>19/07/2018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97A8B3-FC8D-4BF9-9686-C8C1FF0A5BE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3920F60-4E02-42E4-A047-61A9AB86720D}" type="datetimeFigureOut">
              <a:rPr lang="pt-BR" smtClean="0"/>
              <a:t>19/07/2018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97A8B3-FC8D-4BF9-9686-C8C1FF0A5BE4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920F60-4E02-42E4-A047-61A9AB86720D}" type="datetimeFigureOut">
              <a:rPr lang="pt-BR" smtClean="0"/>
              <a:t>19/07/2018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97A8B3-FC8D-4BF9-9686-C8C1FF0A5BE4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920F60-4E02-42E4-A047-61A9AB86720D}" type="datetimeFigureOut">
              <a:rPr lang="pt-BR" smtClean="0"/>
              <a:t>19/07/2018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397A8B3-FC8D-4BF9-9686-C8C1FF0A5BE4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5536" y="1752601"/>
            <a:ext cx="8352928" cy="1829761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Prestação de Contas SINTIFRJ 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Maio </a:t>
            </a:r>
            <a:r>
              <a:rPr lang="pt-BR" dirty="0" smtClean="0">
                <a:solidFill>
                  <a:schemeClr val="tx1"/>
                </a:solidFill>
              </a:rPr>
              <a:t>- 2018</a:t>
            </a: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188640"/>
            <a:ext cx="2257425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97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884" y="116632"/>
            <a:ext cx="1800200" cy="934281"/>
          </a:xfrm>
          <a:prstGeom prst="rect">
            <a:avLst/>
          </a:prstGeom>
        </p:spPr>
      </p:pic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1791540454"/>
              </p:ext>
            </p:extLst>
          </p:nvPr>
        </p:nvGraphicFramePr>
        <p:xfrm>
          <a:off x="539552" y="1556792"/>
          <a:ext cx="8064896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Retângulo 7"/>
          <p:cNvSpPr/>
          <p:nvPr/>
        </p:nvSpPr>
        <p:spPr>
          <a:xfrm>
            <a:off x="3143017" y="1076360"/>
            <a:ext cx="25699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Receita x Despesas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5286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651570"/>
              </p:ext>
            </p:extLst>
          </p:nvPr>
        </p:nvGraphicFramePr>
        <p:xfrm>
          <a:off x="539552" y="1916832"/>
          <a:ext cx="7925562" cy="306888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5802457"/>
                <a:gridCol w="2123105"/>
              </a:tblGrid>
              <a:tr h="763172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SALDO RESTANTE NA CONTA DO SINTIFRJ EM </a:t>
                      </a:r>
                      <a:r>
                        <a:rPr lang="pt-BR" sz="2000" u="none" strike="noStrike" dirty="0" smtClean="0">
                          <a:effectLst/>
                        </a:rPr>
                        <a:t>31/05/2018</a:t>
                      </a:r>
                      <a:r>
                        <a:rPr lang="pt-BR" sz="2000" u="none" strike="noStrike" dirty="0" smtClean="0">
                          <a:effectLst/>
                        </a:rPr>
                        <a:t>: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</a:rPr>
                        <a:t>R$ 19.869,25</a:t>
                      </a:r>
                      <a:r>
                        <a:rPr lang="pt-BR" sz="2000" u="none" strike="noStrike" dirty="0" smtClean="0">
                          <a:effectLst/>
                        </a:rPr>
                        <a:t>	</a:t>
                      </a:r>
                    </a:p>
                  </a:txBody>
                  <a:tcPr marL="9271" marR="9271" marT="9271" marB="0" anchor="ctr"/>
                </a:tc>
              </a:tr>
              <a:tr h="763172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INVESTIMENTO NO MÊS DE</a:t>
                      </a:r>
                      <a:r>
                        <a:rPr lang="pt-BR" sz="2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pt-BR" sz="2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MAIO</a:t>
                      </a:r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DE 2018: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271" marR="9271" marT="927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R$ 0,00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271" marR="9271" marT="9271" marB="0" anchor="ctr"/>
                </a:tc>
              </a:tr>
              <a:tr h="567724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</a:rPr>
                        <a:t>INVESTIMENTO TOTAL </a:t>
                      </a:r>
                      <a:r>
                        <a:rPr lang="pt-BR" sz="2000" u="none" strike="noStrike" dirty="0">
                          <a:effectLst/>
                        </a:rPr>
                        <a:t>DE VALOR APLICADO</a:t>
                      </a:r>
                    </a:p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 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</a:rPr>
                        <a:t>R$ 212.592,12</a:t>
                      </a:r>
                      <a:endParaRPr lang="pt-BR" sz="2000" u="none" strike="noStrike" dirty="0" smtClean="0">
                        <a:effectLst/>
                      </a:endParaRPr>
                    </a:p>
                  </a:txBody>
                  <a:tcPr marL="9271" marR="9271" marT="9271" marB="0" anchor="ctr"/>
                </a:tc>
              </a:tr>
              <a:tr h="82934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VALOR TOTAL (SALDO EM CONTA + APLICAÇÃO):</a:t>
                      </a:r>
                    </a:p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 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smtClean="0">
                          <a:effectLst/>
                        </a:rPr>
                        <a:t>R$ 232.461,37</a:t>
                      </a:r>
                      <a:endParaRPr lang="pt-BR" sz="2000" u="none" strike="noStrike" dirty="0" smtClean="0">
                        <a:effectLst/>
                      </a:endParaRPr>
                    </a:p>
                  </a:txBody>
                  <a:tcPr marL="9271" marR="9271" marT="9271" marB="0" anchor="ctr"/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884" y="116632"/>
            <a:ext cx="1800200" cy="934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36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4508415"/>
              </p:ext>
            </p:extLst>
          </p:nvPr>
        </p:nvGraphicFramePr>
        <p:xfrm>
          <a:off x="683568" y="2492896"/>
          <a:ext cx="7941568" cy="246888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5221564"/>
                <a:gridCol w="2720004"/>
              </a:tblGrid>
              <a:tr h="144016">
                <a:tc>
                  <a:txBody>
                    <a:bodyPr/>
                    <a:lstStyle/>
                    <a:p>
                      <a:r>
                        <a:rPr lang="pt-BR" sz="1800" b="0" u="none" strike="noStrike" baseline="0" dirty="0" smtClean="0">
                          <a:solidFill>
                            <a:schemeClr val="tx1"/>
                          </a:solidFill>
                        </a:rPr>
                        <a:t>00 Saldo inicial referente ao mês de Abril/2018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>
                          <a:solidFill>
                            <a:schemeClr val="tx1"/>
                          </a:solidFill>
                        </a:rPr>
                        <a:t>R$ </a:t>
                      </a:r>
                      <a:r>
                        <a:rPr lang="pt-BR" sz="1800" b="0" dirty="0" smtClean="0">
                          <a:solidFill>
                            <a:schemeClr val="tx1"/>
                          </a:solidFill>
                        </a:rPr>
                        <a:t>220,10</a:t>
                      </a:r>
                      <a:endParaRPr lang="pt-BR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5604">
                <a:tc>
                  <a:txBody>
                    <a:bodyPr/>
                    <a:lstStyle/>
                    <a:p>
                      <a:r>
                        <a:rPr lang="pt-BR" sz="1800" u="none" strike="noStrike" baseline="0" dirty="0" smtClean="0"/>
                        <a:t>01 Transferências </a:t>
                      </a:r>
                      <a:r>
                        <a:rPr lang="pt-BR" sz="1800" u="none" strike="noStrike" baseline="0" dirty="0" err="1" smtClean="0"/>
                        <a:t>RioPax</a:t>
                      </a:r>
                      <a:r>
                        <a:rPr lang="pt-BR" sz="1800" u="none" strike="noStrike" baseline="0" dirty="0" smtClean="0"/>
                        <a:t> </a:t>
                      </a:r>
                      <a:endParaRPr lang="pt-BR" sz="18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u="none" strike="noStrike" baseline="0" dirty="0" smtClean="0"/>
                        <a:t>R$ </a:t>
                      </a:r>
                      <a:r>
                        <a:rPr lang="pt-BR" sz="1800" u="none" strike="noStrike" baseline="0" dirty="0" smtClean="0"/>
                        <a:t>228,45</a:t>
                      </a:r>
                      <a:endParaRPr lang="pt-BR" sz="1800" u="none" strike="noStrike" baseline="0" dirty="0" smtClean="0"/>
                    </a:p>
                  </a:txBody>
                  <a:tcPr/>
                </a:tc>
              </a:tr>
              <a:tr h="355604">
                <a:tc>
                  <a:txBody>
                    <a:bodyPr/>
                    <a:lstStyle/>
                    <a:p>
                      <a:r>
                        <a:rPr lang="pt-BR" sz="1800" u="none" strike="noStrike" baseline="0" dirty="0" smtClean="0"/>
                        <a:t>02 </a:t>
                      </a:r>
                      <a:r>
                        <a:rPr lang="pt-BR" sz="1800" dirty="0" smtClean="0"/>
                        <a:t>Transferência agendada -  SINASEFE	</a:t>
                      </a:r>
                      <a:endParaRPr lang="pt-BR" sz="18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R$ 49.090,15</a:t>
                      </a:r>
                      <a:endParaRPr lang="pt-BR" sz="1800" dirty="0" smtClean="0"/>
                    </a:p>
                  </a:txBody>
                  <a:tcPr/>
                </a:tc>
              </a:tr>
              <a:tr h="355604">
                <a:tc>
                  <a:txBody>
                    <a:bodyPr/>
                    <a:lstStyle/>
                    <a:p>
                      <a:r>
                        <a:rPr lang="pt-BR" sz="1800" u="none" strike="noStrike" baseline="0" dirty="0" smtClean="0"/>
                        <a:t>03 </a:t>
                      </a:r>
                      <a:r>
                        <a:rPr lang="pt-BR" sz="1800" dirty="0" smtClean="0"/>
                        <a:t>Depósito on-line não identificado</a:t>
                      </a:r>
                      <a:endParaRPr lang="pt-BR" sz="18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R$ </a:t>
                      </a:r>
                      <a:r>
                        <a:rPr lang="pt-BR" sz="1800" dirty="0" smtClean="0"/>
                        <a:t>30,00</a:t>
                      </a:r>
                      <a:endParaRPr lang="pt-BR" sz="18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</a:tr>
              <a:tr h="355604"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latin typeface="+mn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04 </a:t>
                      </a:r>
                      <a:r>
                        <a:rPr lang="pt-BR" sz="1800" dirty="0" smtClean="0">
                          <a:latin typeface="+mn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Resgate BB</a:t>
                      </a:r>
                      <a:endParaRPr lang="pt-BR" sz="1800" dirty="0">
                        <a:latin typeface="+mn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latin typeface="+mn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R$ </a:t>
                      </a:r>
                      <a:r>
                        <a:rPr lang="pt-BR" sz="1800" dirty="0" smtClean="0">
                          <a:latin typeface="+mn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0,00</a:t>
                      </a:r>
                      <a:endParaRPr lang="pt-BR" sz="1800" dirty="0" smtClean="0">
                        <a:latin typeface="+mn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</a:tr>
              <a:tr h="355604"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latin typeface="+mn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05 Estorno de Débito</a:t>
                      </a:r>
                      <a:endParaRPr lang="pt-BR" sz="1800" dirty="0">
                        <a:latin typeface="+mn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latin typeface="+mn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R$ 2.862,00</a:t>
                      </a:r>
                      <a:endParaRPr lang="pt-BR" sz="1800" dirty="0">
                        <a:latin typeface="+mn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3059832" y="1412776"/>
            <a:ext cx="3024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RECEITAS –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MAIO 2018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884" y="116632"/>
            <a:ext cx="1800200" cy="934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70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7972966"/>
              </p:ext>
            </p:extLst>
          </p:nvPr>
        </p:nvGraphicFramePr>
        <p:xfrm>
          <a:off x="395536" y="1484784"/>
          <a:ext cx="8445624" cy="5030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2987824" y="111545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RECEITAS –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MAIO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884" y="116632"/>
            <a:ext cx="1800200" cy="934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8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8687724"/>
              </p:ext>
            </p:extLst>
          </p:nvPr>
        </p:nvGraphicFramePr>
        <p:xfrm>
          <a:off x="457200" y="1522473"/>
          <a:ext cx="8229600" cy="2917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4520"/>
                <a:gridCol w="3891880"/>
                <a:gridCol w="2743200"/>
              </a:tblGrid>
              <a:tr h="338193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Pessoal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13667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1.1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Salários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R$ </a:t>
                      </a:r>
                      <a:r>
                        <a:rPr lang="pt-BR" sz="1400" dirty="0" smtClean="0"/>
                        <a:t>6.466,03</a:t>
                      </a:r>
                      <a:endParaRPr lang="pt-BR" sz="1400" dirty="0"/>
                    </a:p>
                  </a:txBody>
                  <a:tcPr/>
                </a:tc>
              </a:tr>
              <a:tr h="313667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1.2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Auxílio -refeição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R$ 1.388,39</a:t>
                      </a:r>
                      <a:endParaRPr lang="pt-BR" sz="1400" dirty="0"/>
                    </a:p>
                  </a:txBody>
                  <a:tcPr/>
                </a:tc>
              </a:tr>
              <a:tr h="313667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1.3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Auxílio-transporte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R$ 711,70</a:t>
                      </a:r>
                      <a:endParaRPr lang="pt-BR" sz="1400" dirty="0"/>
                    </a:p>
                  </a:txBody>
                  <a:tcPr/>
                </a:tc>
              </a:tr>
              <a:tr h="311734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1.4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Auxílio-saúde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R$ 366,98</a:t>
                      </a:r>
                      <a:endParaRPr lang="pt-BR" sz="1400" dirty="0"/>
                    </a:p>
                  </a:txBody>
                  <a:tcPr/>
                </a:tc>
              </a:tr>
              <a:tr h="358107">
                <a:tc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Assessoria Jurídica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R$ 5.360,95</a:t>
                      </a:r>
                      <a:endParaRPr lang="pt-BR" sz="1400" dirty="0"/>
                    </a:p>
                  </a:txBody>
                  <a:tcPr/>
                </a:tc>
              </a:tr>
              <a:tr h="313667">
                <a:tc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Contador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R$ 1.246,00</a:t>
                      </a:r>
                      <a:endParaRPr lang="pt-BR" sz="1400" dirty="0"/>
                    </a:p>
                  </a:txBody>
                  <a:tcPr/>
                </a:tc>
              </a:tr>
              <a:tr h="313667">
                <a:tc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Serviços Gerais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R$ 189,52</a:t>
                      </a:r>
                      <a:endParaRPr lang="pt-BR" sz="1400" dirty="0"/>
                    </a:p>
                  </a:txBody>
                  <a:tcPr/>
                </a:tc>
              </a:tr>
              <a:tr h="313667">
                <a:tc gridSpan="2">
                  <a:txBody>
                    <a:bodyPr/>
                    <a:lstStyle/>
                    <a:p>
                      <a:r>
                        <a:rPr lang="pt-BR" sz="1400" dirty="0" smtClean="0"/>
                        <a:t>Total:</a:t>
                      </a:r>
                      <a:endParaRPr lang="pt-B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R$ </a:t>
                      </a:r>
                      <a:r>
                        <a:rPr lang="pt-BR" sz="1400" dirty="0" smtClean="0"/>
                        <a:t>15.829,57</a:t>
                      </a:r>
                      <a:endParaRPr lang="pt-BR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459836"/>
          </a:xfrm>
        </p:spPr>
        <p:txBody>
          <a:bodyPr>
            <a:normAutofit/>
          </a:bodyPr>
          <a:lstStyle/>
          <a:p>
            <a:pPr algn="ctr"/>
            <a:r>
              <a:rPr lang="pt-B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Despesas – </a:t>
            </a:r>
            <a:r>
              <a:rPr lang="pt-B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Maio 2018</a:t>
            </a:r>
            <a:endParaRPr lang="pt-BR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6613837"/>
              </p:ext>
            </p:extLst>
          </p:nvPr>
        </p:nvGraphicFramePr>
        <p:xfrm>
          <a:off x="467544" y="4725143"/>
          <a:ext cx="8229600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4520"/>
                <a:gridCol w="3891880"/>
                <a:gridCol w="2743200"/>
              </a:tblGrid>
              <a:tr h="149736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Encargos sociais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83544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2.1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INSS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R$ 3.878,94</a:t>
                      </a:r>
                      <a:endParaRPr lang="pt-BR" sz="1400" dirty="0"/>
                    </a:p>
                  </a:txBody>
                  <a:tcPr/>
                </a:tc>
              </a:tr>
              <a:tr h="283544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2.2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PIS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R$ 73,94</a:t>
                      </a:r>
                      <a:endParaRPr lang="pt-BR" sz="1400" dirty="0"/>
                    </a:p>
                  </a:txBody>
                  <a:tcPr/>
                </a:tc>
              </a:tr>
              <a:tr h="283544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2.3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IRRF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R$ 100,26</a:t>
                      </a:r>
                      <a:endParaRPr lang="pt-BR" sz="1400" dirty="0"/>
                    </a:p>
                  </a:txBody>
                  <a:tcPr/>
                </a:tc>
              </a:tr>
              <a:tr h="283544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2.4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FGTS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R$ 591,51</a:t>
                      </a:r>
                      <a:endParaRPr lang="pt-BR" sz="1400" dirty="0"/>
                    </a:p>
                  </a:txBody>
                  <a:tcPr/>
                </a:tc>
              </a:tr>
              <a:tr h="283544">
                <a:tc gridSpan="2">
                  <a:txBody>
                    <a:bodyPr/>
                    <a:lstStyle/>
                    <a:p>
                      <a:r>
                        <a:rPr lang="pt-BR" sz="1400" dirty="0" smtClean="0"/>
                        <a:t>Total:</a:t>
                      </a:r>
                      <a:endParaRPr lang="pt-B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R$ 4.644,65</a:t>
                      </a:r>
                      <a:endParaRPr lang="pt-BR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884" y="116632"/>
            <a:ext cx="1800200" cy="934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62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7741459"/>
              </p:ext>
            </p:extLst>
          </p:nvPr>
        </p:nvGraphicFramePr>
        <p:xfrm>
          <a:off x="457200" y="1556792"/>
          <a:ext cx="822960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ítulo 2"/>
          <p:cNvSpPr>
            <a:spLocks noGrp="1"/>
          </p:cNvSpPr>
          <p:nvPr>
            <p:ph type="title"/>
          </p:nvPr>
        </p:nvSpPr>
        <p:spPr>
          <a:xfrm>
            <a:off x="539552" y="1024948"/>
            <a:ext cx="8229600" cy="459836"/>
          </a:xfrm>
        </p:spPr>
        <p:txBody>
          <a:bodyPr>
            <a:normAutofit/>
          </a:bodyPr>
          <a:lstStyle/>
          <a:p>
            <a:pPr algn="ctr"/>
            <a:r>
              <a:rPr lang="pt-B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Despesas – </a:t>
            </a:r>
            <a:r>
              <a:rPr lang="pt-B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Maio 2018</a:t>
            </a:r>
            <a:endParaRPr lang="pt-BR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884" y="116632"/>
            <a:ext cx="1800200" cy="934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48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4868953"/>
              </p:ext>
            </p:extLst>
          </p:nvPr>
        </p:nvGraphicFramePr>
        <p:xfrm>
          <a:off x="467544" y="1484784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424"/>
                <a:gridCol w="4755976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b="0" dirty="0" smtClean="0">
                          <a:solidFill>
                            <a:schemeClr val="tx1"/>
                          </a:solidFill>
                        </a:rPr>
                        <a:t>LRB Imobiliária - </a:t>
                      </a:r>
                      <a:r>
                        <a:rPr lang="pt-BR" sz="1400" b="0" dirty="0" smtClean="0">
                          <a:solidFill>
                            <a:schemeClr val="tx1"/>
                          </a:solidFill>
                        </a:rPr>
                        <a:t>Aluguel da sala do SINTIFRJ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0" dirty="0" smtClean="0">
                          <a:solidFill>
                            <a:schemeClr val="tx1"/>
                          </a:solidFill>
                        </a:rPr>
                        <a:t>R$ </a:t>
                      </a:r>
                      <a:r>
                        <a:rPr lang="pt-BR" sz="1800" b="0" dirty="0" smtClean="0">
                          <a:solidFill>
                            <a:schemeClr val="tx1"/>
                          </a:solidFill>
                        </a:rPr>
                        <a:t>1.842,04</a:t>
                      </a:r>
                      <a:endParaRPr lang="pt-BR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B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RIOPAX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R$ </a:t>
                      </a:r>
                      <a:r>
                        <a:rPr lang="pt-BR" sz="1800" dirty="0" smtClean="0"/>
                        <a:t>367,43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OI Telefone</a:t>
                      </a:r>
                      <a:r>
                        <a:rPr lang="pt-BR" sz="1800" baseline="0" dirty="0" smtClean="0"/>
                        <a:t> + Internet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R$ </a:t>
                      </a:r>
                      <a:r>
                        <a:rPr lang="pt-BR" sz="1800" dirty="0" smtClean="0"/>
                        <a:t>742,46</a:t>
                      </a:r>
                      <a:endParaRPr lang="pt-BR" sz="1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smtClean="0"/>
                        <a:t>Jornal SINTIFRJ (Diagramação</a:t>
                      </a:r>
                      <a:r>
                        <a:rPr lang="pt-BR" sz="1800" baseline="0" dirty="0" smtClean="0"/>
                        <a:t> + Gráfica)</a:t>
                      </a:r>
                      <a:endParaRPr lang="pt-BR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R$ </a:t>
                      </a:r>
                      <a:r>
                        <a:rPr lang="pt-BR" sz="1800" dirty="0" smtClean="0"/>
                        <a:t>1.250,00</a:t>
                      </a:r>
                      <a:endParaRPr lang="pt-BR" sz="1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dirty="0" err="1" smtClean="0"/>
                        <a:t>LocaWEB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R$ </a:t>
                      </a:r>
                      <a:r>
                        <a:rPr lang="pt-BR" sz="1800" dirty="0" smtClean="0"/>
                        <a:t>106,24</a:t>
                      </a:r>
                      <a:endParaRPr lang="pt-BR" sz="1800" dirty="0" smtClean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pt-BR" sz="1800" dirty="0" smtClean="0"/>
                        <a:t>TOTAL: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R$ </a:t>
                      </a:r>
                      <a:r>
                        <a:rPr lang="pt-BR" sz="1800" dirty="0" smtClean="0"/>
                        <a:t>4.308,17</a:t>
                      </a:r>
                      <a:endParaRPr lang="pt-BR" sz="18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ítulo 2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459836"/>
          </a:xfrm>
        </p:spPr>
        <p:txBody>
          <a:bodyPr>
            <a:normAutofit/>
          </a:bodyPr>
          <a:lstStyle/>
          <a:p>
            <a:pPr algn="ctr"/>
            <a:r>
              <a:rPr lang="pt-B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Despesas Fixas – </a:t>
            </a:r>
            <a:r>
              <a:rPr lang="pt-B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Maio </a:t>
            </a:r>
            <a:r>
              <a:rPr lang="pt-B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</a:t>
            </a:r>
            <a:endParaRPr lang="pt-BR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884" y="116632"/>
            <a:ext cx="1800200" cy="934281"/>
          </a:xfrm>
          <a:prstGeom prst="rect">
            <a:avLst/>
          </a:prstGeom>
        </p:spPr>
      </p:pic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4137461177"/>
              </p:ext>
            </p:extLst>
          </p:nvPr>
        </p:nvGraphicFramePr>
        <p:xfrm>
          <a:off x="899592" y="3128306"/>
          <a:ext cx="7056784" cy="3729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9014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884" y="116632"/>
            <a:ext cx="1800200" cy="934281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2040952" y="1029382"/>
            <a:ext cx="41649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Despesas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Variáveis –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Maio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</a:t>
            </a:r>
            <a:endParaRPr lang="pt-BR" sz="2000" dirty="0"/>
          </a:p>
        </p:txBody>
      </p:sp>
      <p:graphicFrame>
        <p:nvGraphicFramePr>
          <p:cNvPr id="9" name="Espaço Reservado para Conteú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5973284"/>
              </p:ext>
            </p:extLst>
          </p:nvPr>
        </p:nvGraphicFramePr>
        <p:xfrm>
          <a:off x="467544" y="1700808"/>
          <a:ext cx="8229600" cy="378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4248472"/>
                <a:gridCol w="2540968"/>
              </a:tblGrid>
              <a:tr h="370840"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3.1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Atividades</a:t>
                      </a:r>
                      <a:r>
                        <a:rPr lang="pt-BR" b="0" baseline="0" dirty="0" smtClean="0">
                          <a:solidFill>
                            <a:schemeClr val="tx1"/>
                          </a:solidFill>
                        </a:rPr>
                        <a:t> Sindicais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R$ </a:t>
                      </a:r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1.151,31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3.2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Equipamentos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</a:t>
                      </a:r>
                      <a:r>
                        <a:rPr lang="pt-BR" dirty="0" smtClean="0"/>
                        <a:t>3643,47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3.3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Material de limpeza/higiene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baseline="0" dirty="0" smtClean="0"/>
                        <a:t>117,07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3.4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Doação</a:t>
                      </a:r>
                      <a:r>
                        <a:rPr lang="pt-BR" baseline="0" dirty="0" smtClean="0"/>
                        <a:t> para Movimentos Sociais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</a:t>
                      </a:r>
                      <a:r>
                        <a:rPr lang="pt-BR" dirty="0" smtClean="0"/>
                        <a:t>0,00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3.5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Tarifas Bancárias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</a:t>
                      </a:r>
                      <a:r>
                        <a:rPr lang="pt-BR" dirty="0" smtClean="0"/>
                        <a:t>117,55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3.6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Repasses da Conta Corrente para o caixa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R$ </a:t>
                      </a:r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300,00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19256">
                <a:tc>
                  <a:txBody>
                    <a:bodyPr/>
                    <a:lstStyle/>
                    <a:p>
                      <a:r>
                        <a:rPr lang="pt-BR" dirty="0" smtClean="0"/>
                        <a:t>3.7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Manutenção de computador </a:t>
                      </a:r>
                      <a:r>
                        <a:rPr lang="pt-BR" sz="1200" b="0" baseline="0" dirty="0" smtClean="0">
                          <a:solidFill>
                            <a:schemeClr val="tx1"/>
                          </a:solidFill>
                        </a:rPr>
                        <a:t>(Despesa </a:t>
                      </a:r>
                      <a:r>
                        <a:rPr lang="pt-BR" sz="1200" b="0" baseline="0" dirty="0" smtClean="0">
                          <a:solidFill>
                            <a:schemeClr val="tx1"/>
                          </a:solidFill>
                        </a:rPr>
                        <a:t>excepcional)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R$</a:t>
                      </a:r>
                      <a:r>
                        <a:rPr lang="pt-BR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BR" b="0" baseline="0" dirty="0" smtClean="0">
                          <a:solidFill>
                            <a:schemeClr val="tx1"/>
                          </a:solidFill>
                        </a:rPr>
                        <a:t>120,00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3.8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Transporte/deslocamento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R$ </a:t>
                      </a:r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97,70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pt-BR" dirty="0" smtClean="0"/>
                        <a:t>TOTAL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R$ </a:t>
                      </a:r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5.547,10</a:t>
                      </a:r>
                      <a:endParaRPr lang="pt-BR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549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884" y="116632"/>
            <a:ext cx="1800200" cy="934281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2213275" y="980728"/>
            <a:ext cx="41649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Despesas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Variáveis –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Maio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</a:t>
            </a:r>
            <a:endParaRPr lang="pt-BR" sz="2000" dirty="0"/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3638546856"/>
              </p:ext>
            </p:extLst>
          </p:nvPr>
        </p:nvGraphicFramePr>
        <p:xfrm>
          <a:off x="611560" y="1189699"/>
          <a:ext cx="7920880" cy="5439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9085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884" y="116632"/>
            <a:ext cx="1800200" cy="934281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2302241" y="1052736"/>
            <a:ext cx="36423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Fluxo de Caixa –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Maio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697194"/>
              </p:ext>
            </p:extLst>
          </p:nvPr>
        </p:nvGraphicFramePr>
        <p:xfrm>
          <a:off x="1497360" y="2420888"/>
          <a:ext cx="6096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Fluxo de entrada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R$ 929,40</a:t>
                      </a:r>
                      <a:endParaRPr lang="pt-BR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Fluxo de Saída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R$ 630,04</a:t>
                      </a:r>
                      <a:endParaRPr lang="pt-BR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TOTAL</a:t>
                      </a:r>
                      <a:r>
                        <a:rPr lang="pt-BR" baseline="0" dirty="0" smtClean="0"/>
                        <a:t> RESTANTE: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R$ 299,36	</a:t>
                      </a:r>
                    </a:p>
                    <a:p>
                      <a:r>
                        <a:rPr lang="pt-BR" dirty="0" smtClean="0"/>
                        <a:t>		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899592" y="1484784"/>
            <a:ext cx="7200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dirty="0" smtClean="0"/>
              <a:t>As despesas do caixa são provenientes de pagamentos menores, despesas de baixo valor que não demandam de autorização prévia, como por exemplo: transporte, mat. higiene e limpeza,  água, despesas com cartório, e etc.</a:t>
            </a:r>
            <a:endParaRPr lang="pt-BR" sz="1400" dirty="0"/>
          </a:p>
        </p:txBody>
      </p:sp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693854117"/>
              </p:ext>
            </p:extLst>
          </p:nvPr>
        </p:nvGraphicFramePr>
        <p:xfrm>
          <a:off x="1691680" y="3645024"/>
          <a:ext cx="6096000" cy="2955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9258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467</Words>
  <Application>Microsoft Office PowerPoint</Application>
  <PresentationFormat>Apresentação na tela (4:3)</PresentationFormat>
  <Paragraphs>149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Concurso</vt:lpstr>
      <vt:lpstr>Prestação de Contas SINTIFRJ </vt:lpstr>
      <vt:lpstr>Apresentação do PowerPoint</vt:lpstr>
      <vt:lpstr>Apresentação do PowerPoint</vt:lpstr>
      <vt:lpstr>Despesas – Maio 2018</vt:lpstr>
      <vt:lpstr>Despesas – Maio 2018</vt:lpstr>
      <vt:lpstr>Despesas Fixas – Maio 2018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Prestação de Contas SINTIFRJ</dc:title>
  <dc:creator>Megaware-SindCEFETEQ</dc:creator>
  <cp:lastModifiedBy>Megaware-SindCEFETEQ</cp:lastModifiedBy>
  <cp:revision>96</cp:revision>
  <dcterms:created xsi:type="dcterms:W3CDTF">2017-10-25T16:44:01Z</dcterms:created>
  <dcterms:modified xsi:type="dcterms:W3CDTF">2018-07-19T18:27:29Z</dcterms:modified>
</cp:coreProperties>
</file>