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D13"/>
    <a:srgbClr val="FF2121"/>
    <a:srgbClr val="FC9916"/>
    <a:srgbClr val="6B43CF"/>
    <a:srgbClr val="E62C2C"/>
    <a:srgbClr val="1CF61C"/>
    <a:srgbClr val="E82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949197833102674E-2"/>
          <c:y val="7.308920166886082E-2"/>
          <c:w val="0.85877467431654542"/>
          <c:h val="0.55685764941596627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Receitas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31716472341179303"/>
                  <c:y val="9.856028348208693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254808407288804"/>
                  <c:y val="-0.1590421744017615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9096298864358633"/>
                  <c:y val="-1.848568984506420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082683292554819"/>
                  <c:y val="8.43356822977571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20548428393212864"/>
                  <c:y val="6.652858896329993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Plan1!$A$2:$A$6</c:f>
              <c:strCache>
                <c:ptCount val="5"/>
                <c:pt idx="0">
                  <c:v>Saldo Inicial referente ao mês de março de 2018:</c:v>
                </c:pt>
                <c:pt idx="1">
                  <c:v>Transferência Agendada do SINASEFE:</c:v>
                </c:pt>
                <c:pt idx="2">
                  <c:v>Transferência RIOPAX:</c:v>
                </c:pt>
                <c:pt idx="3">
                  <c:v>Resgate BB</c:v>
                </c:pt>
                <c:pt idx="4">
                  <c:v>Depósito on-line não identificado:</c:v>
                </c:pt>
              </c:strCache>
            </c:strRef>
          </c:cat>
          <c:val>
            <c:numRef>
              <c:f>Plan1!$B$2:$B$6</c:f>
              <c:numCache>
                <c:formatCode>"R$"\ #,##0.00</c:formatCode>
                <c:ptCount val="5"/>
                <c:pt idx="0">
                  <c:v>222.5</c:v>
                </c:pt>
                <c:pt idx="1">
                  <c:v>49405.83</c:v>
                </c:pt>
                <c:pt idx="2">
                  <c:v>294.60000000000002</c:v>
                </c:pt>
                <c:pt idx="3">
                  <c:v>24028.78</c:v>
                </c:pt>
                <c:pt idx="4">
                  <c:v>20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69135802469136"/>
          <c:y val="9.0268577123271534E-2"/>
          <c:w val="0.74382716049382713"/>
          <c:h val="0.6151731482571588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Despesas - abril 2018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DB6D13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Pt>
            <c:idx val="8"/>
            <c:bubble3D val="0"/>
            <c:spPr>
              <a:solidFill>
                <a:srgbClr val="E62C2C"/>
              </a:solidFill>
            </c:spPr>
          </c:dPt>
          <c:dPt>
            <c:idx val="9"/>
            <c:bubble3D val="0"/>
            <c:spPr>
              <a:solidFill>
                <a:srgbClr val="E82A97"/>
              </a:solidFill>
            </c:spPr>
          </c:dPt>
          <c:dPt>
            <c:idx val="1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490499538252163"/>
                  <c:y val="6.53403767740566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876178672110427E-2"/>
                  <c:y val="-0.160395528191726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497375328084096E-2"/>
                  <c:y val="-7.49995439975989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5836735685817E-2"/>
                  <c:y val="2.55879529140211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914145280451054"/>
                  <c:y val="-0.277996681960710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1256616360454944"/>
                  <c:y val="-9.615846995441634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747205210459818E-2"/>
                  <c:y val="-0.1907816627339913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17061157285894818"/>
                  <c:y val="5.33711428415085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5082166812481773"/>
                  <c:y val="1.18003057703372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4022795761640907E-2"/>
                  <c:y val="-2.27777344805801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2354361086808593"/>
                  <c:y val="-2.03352198014482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Plan1!$A$2:$A$12</c:f>
              <c:strCache>
                <c:ptCount val="11"/>
                <c:pt idx="0">
                  <c:v>Salários </c:v>
                </c:pt>
                <c:pt idx="1">
                  <c:v>Auxílio-refeição</c:v>
                </c:pt>
                <c:pt idx="2">
                  <c:v>Auxílio-transporte</c:v>
                </c:pt>
                <c:pt idx="3">
                  <c:v>Auxílio-saúde</c:v>
                </c:pt>
                <c:pt idx="4">
                  <c:v>Ass. Jurídica</c:v>
                </c:pt>
                <c:pt idx="5">
                  <c:v>Contador</c:v>
                </c:pt>
                <c:pt idx="6">
                  <c:v>Serviços Gerais</c:v>
                </c:pt>
                <c:pt idx="7">
                  <c:v>INSS</c:v>
                </c:pt>
                <c:pt idx="8">
                  <c:v>PIS</c:v>
                </c:pt>
                <c:pt idx="9">
                  <c:v>FGTS</c:v>
                </c:pt>
                <c:pt idx="10">
                  <c:v>IRRF</c:v>
                </c:pt>
              </c:strCache>
            </c:strRef>
          </c:cat>
          <c:val>
            <c:numRef>
              <c:f>Plan1!$B$2:$B$12</c:f>
              <c:numCache>
                <c:formatCode>"R$"\ #,##0.00</c:formatCode>
                <c:ptCount val="11"/>
                <c:pt idx="0">
                  <c:v>6446.45</c:v>
                </c:pt>
                <c:pt idx="1">
                  <c:v>1388.39</c:v>
                </c:pt>
                <c:pt idx="2">
                  <c:v>711.7</c:v>
                </c:pt>
                <c:pt idx="3">
                  <c:v>366.98</c:v>
                </c:pt>
                <c:pt idx="4">
                  <c:v>5360.95</c:v>
                </c:pt>
                <c:pt idx="5">
                  <c:v>1246</c:v>
                </c:pt>
                <c:pt idx="6">
                  <c:v>189.52</c:v>
                </c:pt>
                <c:pt idx="7">
                  <c:v>3878.94</c:v>
                </c:pt>
                <c:pt idx="8">
                  <c:v>73.94</c:v>
                </c:pt>
                <c:pt idx="9">
                  <c:v>591.51</c:v>
                </c:pt>
                <c:pt idx="10">
                  <c:v>100.26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69349664625254"/>
          <c:y val="0.74697939864061524"/>
          <c:w val="0.79576115485564303"/>
          <c:h val="0.22406444889207999"/>
        </c:manualLayout>
      </c:layout>
      <c:overlay val="0"/>
      <c:spPr>
        <a:ln w="3175" cmpd="dbl">
          <a:prstDash val="sysDot"/>
        </a:ln>
      </c:spPr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1526610421971"/>
          <c:y val="0.15014019916915436"/>
          <c:w val="0.64354971885540224"/>
          <c:h val="0.8037241988742811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DB6D13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8032846123673332"/>
                  <c:y val="7.0714380321817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842967561426097E-3"/>
                  <c:y val="7.27456461575669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227097215955596"/>
                  <c:y val="-0.260424581748529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3453969967055815"/>
                  <c:y val="-6.00824089053954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29291033989420678"/>
                  <c:y val="7.88826107450101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Plan1!$A$2:$A$6</c:f>
              <c:strCache>
                <c:ptCount val="5"/>
                <c:pt idx="0">
                  <c:v>Imobiliária</c:v>
                </c:pt>
                <c:pt idx="1">
                  <c:v>RIOPAX</c:v>
                </c:pt>
                <c:pt idx="2">
                  <c:v>OI</c:v>
                </c:pt>
                <c:pt idx="3">
                  <c:v>Jornal SINTIFRJ</c:v>
                </c:pt>
                <c:pt idx="4">
                  <c:v>Locaweb</c:v>
                </c:pt>
              </c:strCache>
            </c:strRef>
          </c:cat>
          <c:val>
            <c:numRef>
              <c:f>Plan1!$B$2:$B$6</c:f>
              <c:numCache>
                <c:formatCode>"R$"\ #,##0.00</c:formatCode>
                <c:ptCount val="5"/>
                <c:pt idx="0">
                  <c:v>1956.45</c:v>
                </c:pt>
                <c:pt idx="1">
                  <c:v>376.88</c:v>
                </c:pt>
                <c:pt idx="2">
                  <c:v>750.43</c:v>
                </c:pt>
                <c:pt idx="3">
                  <c:v>3205</c:v>
                </c:pt>
                <c:pt idx="4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599512752551303"/>
          <c:y val="0.25057792944944007"/>
          <c:w val="0.22400487247448697"/>
          <c:h val="0.46479282214573098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427121733948753"/>
          <c:y val="0.19789508050022031"/>
          <c:w val="0.77398849622769184"/>
          <c:h val="0.53524967173248594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002060"/>
              </a:solidFill>
            </c:spPr>
          </c:dPt>
          <c:dPt>
            <c:idx val="5"/>
            <c:bubble3D val="0"/>
            <c:spPr>
              <a:solidFill>
                <a:srgbClr val="E82A97"/>
              </a:solidFill>
            </c:spPr>
          </c:dPt>
          <c:dPt>
            <c:idx val="7"/>
            <c:bubble3D val="0"/>
            <c:spPr>
              <a:solidFill>
                <a:srgbClr val="0070C0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10"/>
            <c:bubble3D val="0"/>
            <c:spPr>
              <a:solidFill>
                <a:srgbClr val="00B050"/>
              </a:solidFill>
            </c:spPr>
          </c:dPt>
          <c:dPt>
            <c:idx val="1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2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19222321257234051"/>
                  <c:y val="-0.257766148528205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157426952560828E-2"/>
                  <c:y val="9.1194489333764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1843406288190206E-2"/>
                  <c:y val="0.26220334368703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1287457959216653E-2"/>
                  <c:y val="4.7633394810919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248861237640262"/>
                  <c:y val="-1.2904226769386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7508862651624562E-2"/>
                  <c:y val="-9.8708014800944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7641221682439329E-2"/>
                  <c:y val="-0.18456070058344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5543550716587072E-2"/>
                  <c:y val="-0.161069926908891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Plan1!$A$2:$A$10</c:f>
              <c:strCache>
                <c:ptCount val="9"/>
                <c:pt idx="0">
                  <c:v>Atividades Sindicais</c:v>
                </c:pt>
                <c:pt idx="1">
                  <c:v>Equipamentos</c:v>
                </c:pt>
                <c:pt idx="2">
                  <c:v>Material de limpeza/higiene</c:v>
                </c:pt>
                <c:pt idx="3">
                  <c:v>Doação para Mov. Sociais</c:v>
                </c:pt>
                <c:pt idx="4">
                  <c:v>Certificação Digital</c:v>
                </c:pt>
                <c:pt idx="5">
                  <c:v>Transporte</c:v>
                </c:pt>
                <c:pt idx="6">
                  <c:v>Tarifas Bancárias</c:v>
                </c:pt>
                <c:pt idx="7">
                  <c:v>Repasse para o caixa</c:v>
                </c:pt>
                <c:pt idx="8">
                  <c:v>Ônus de sucumbência</c:v>
                </c:pt>
              </c:strCache>
            </c:strRef>
          </c:cat>
          <c:val>
            <c:numRef>
              <c:f>Plan1!$B$2:$B$10</c:f>
              <c:numCache>
                <c:formatCode>"R$"\ #,##0.00</c:formatCode>
                <c:ptCount val="9"/>
                <c:pt idx="0">
                  <c:v>35931.83</c:v>
                </c:pt>
                <c:pt idx="1">
                  <c:v>35</c:v>
                </c:pt>
                <c:pt idx="2">
                  <c:v>0</c:v>
                </c:pt>
                <c:pt idx="3">
                  <c:v>2500</c:v>
                </c:pt>
                <c:pt idx="4">
                  <c:v>330</c:v>
                </c:pt>
                <c:pt idx="5">
                  <c:v>158.16</c:v>
                </c:pt>
                <c:pt idx="6">
                  <c:v>177.95</c:v>
                </c:pt>
                <c:pt idx="7" formatCode="&quot;R$&quot;\ #,##0.00;[Red]&quot;R$&quot;\ #,##0.00">
                  <c:v>800</c:v>
                </c:pt>
                <c:pt idx="8">
                  <c:v>7459.72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067166779448748"/>
          <c:y val="0.75658019424172007"/>
          <c:w val="0.78977323226712182"/>
          <c:h val="0.19906256026050367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Plan1!$A$2:$A$3</c:f>
              <c:strCache>
                <c:ptCount val="2"/>
                <c:pt idx="0">
                  <c:v>Entrada</c:v>
                </c:pt>
                <c:pt idx="1">
                  <c:v>Saída</c:v>
                </c:pt>
              </c:strCache>
            </c:strRef>
          </c:cat>
          <c:val>
            <c:numRef>
              <c:f>Plan1!$B$2:$B$3</c:f>
              <c:numCache>
                <c:formatCode>"R$"\ #,##0.00</c:formatCode>
                <c:ptCount val="2"/>
                <c:pt idx="0">
                  <c:v>913.23</c:v>
                </c:pt>
                <c:pt idx="1">
                  <c:v>284.45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1637714857079372"/>
                  <c:y val="-0.26749342665629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904730823559288"/>
                  <c:y val="-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Plan1!$A$2:$A$5</c:f>
              <c:strCache>
                <c:ptCount val="2"/>
                <c:pt idx="0">
                  <c:v>Receitas</c:v>
                </c:pt>
                <c:pt idx="1">
                  <c:v>Despesas</c:v>
                </c:pt>
              </c:strCache>
            </c:strRef>
          </c:cat>
          <c:val>
            <c:numRef>
              <c:f>Plan1!$B$2:$B$5</c:f>
              <c:numCache>
                <c:formatCode>"R$"\ #,##0.00</c:formatCode>
                <c:ptCount val="4"/>
                <c:pt idx="0">
                  <c:v>73971.710000000021</c:v>
                </c:pt>
                <c:pt idx="1">
                  <c:v>73751.61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5782784"/>
        <c:axId val="98852864"/>
        <c:axId val="0"/>
      </c:bar3DChart>
      <c:catAx>
        <c:axId val="145782784"/>
        <c:scaling>
          <c:orientation val="minMax"/>
        </c:scaling>
        <c:delete val="0"/>
        <c:axPos val="b"/>
        <c:majorTickMark val="out"/>
        <c:minorTickMark val="none"/>
        <c:tickLblPos val="nextTo"/>
        <c:crossAx val="98852864"/>
        <c:crosses val="autoZero"/>
        <c:auto val="1"/>
        <c:lblAlgn val="ctr"/>
        <c:lblOffset val="100"/>
        <c:noMultiLvlLbl val="0"/>
      </c:catAx>
      <c:valAx>
        <c:axId val="98852864"/>
        <c:scaling>
          <c:orientation val="minMax"/>
        </c:scaling>
        <c:delete val="0"/>
        <c:axPos val="l"/>
        <c:majorGridlines/>
        <c:numFmt formatCode="&quot;R$&quot;\ 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45782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17/07/2018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752601"/>
            <a:ext cx="8352928" cy="1829761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Prestação de Contas SINTIFRJ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Abril - 2018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8640"/>
            <a:ext cx="22574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256701901"/>
              </p:ext>
            </p:extLst>
          </p:nvPr>
        </p:nvGraphicFramePr>
        <p:xfrm>
          <a:off x="539552" y="1556792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3143017" y="1076360"/>
            <a:ext cx="2569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x Despesas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28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018907"/>
              </p:ext>
            </p:extLst>
          </p:nvPr>
        </p:nvGraphicFramePr>
        <p:xfrm>
          <a:off x="539552" y="1916832"/>
          <a:ext cx="7925562" cy="30688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802457"/>
                <a:gridCol w="2123105"/>
              </a:tblGrid>
              <a:tr h="7631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SALDO RESTANTE NA CONTA DO SINTIFRJ EM </a:t>
                      </a:r>
                      <a:r>
                        <a:rPr lang="pt-BR" sz="2000" u="none" strike="noStrike" dirty="0" smtClean="0">
                          <a:effectLst/>
                        </a:rPr>
                        <a:t>30/04/2018: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R$ 220,10	</a:t>
                      </a:r>
                    </a:p>
                  </a:txBody>
                  <a:tcPr marL="9271" marR="9271" marT="9271" marB="0" anchor="ctr"/>
                </a:tc>
              </a:tr>
              <a:tr h="7631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INVESTIMENTO NO MÊS DE</a:t>
                      </a:r>
                      <a:r>
                        <a:rPr lang="pt-B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ABRIL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DE 2018: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R$ 0,00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71" marR="9271" marT="9271" marB="0" anchor="ctr"/>
                </a:tc>
              </a:tr>
              <a:tr h="5677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INVESTIMENTO TOTAL </a:t>
                      </a:r>
                      <a:r>
                        <a:rPr lang="pt-BR" sz="2000" u="none" strike="noStrike" dirty="0">
                          <a:effectLst/>
                        </a:rPr>
                        <a:t>DE VALOR APLICADO</a:t>
                      </a:r>
                    </a:p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R$ 211.858,34</a:t>
                      </a:r>
                      <a:endParaRPr lang="pt-BR" sz="2000" u="none" strike="noStrike" dirty="0">
                        <a:effectLst/>
                      </a:endParaRPr>
                    </a:p>
                  </a:txBody>
                  <a:tcPr marL="9271" marR="9271" marT="9271" marB="0" anchor="ctr"/>
                </a:tc>
              </a:tr>
              <a:tr h="8293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VALOR TOTAL (SALDO EM CONTA + APLICAÇÃO):</a:t>
                      </a:r>
                    </a:p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R$ 212.078,44</a:t>
                      </a:r>
                      <a:endParaRPr lang="pt-BR" sz="2000" u="none" strike="noStrike" dirty="0">
                        <a:effectLst/>
                      </a:endParaRPr>
                    </a:p>
                  </a:txBody>
                  <a:tcPr marL="9271" marR="9271" marT="9271" marB="0" anchor="ctr"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680582"/>
              </p:ext>
            </p:extLst>
          </p:nvPr>
        </p:nvGraphicFramePr>
        <p:xfrm>
          <a:off x="683568" y="2492896"/>
          <a:ext cx="7941568" cy="2468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21564"/>
                <a:gridCol w="2720004"/>
              </a:tblGrid>
              <a:tr h="144016">
                <a:tc>
                  <a:txBody>
                    <a:bodyPr/>
                    <a:lstStyle/>
                    <a:p>
                      <a:r>
                        <a:rPr lang="pt-BR" sz="1800" b="0" u="none" strike="noStrike" baseline="0" dirty="0" smtClean="0">
                          <a:solidFill>
                            <a:schemeClr val="tx1"/>
                          </a:solidFill>
                        </a:rPr>
                        <a:t>00 Saldo inicial referente ao mês de Abril/2018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R$ 222,50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01 Transferências </a:t>
                      </a:r>
                      <a:r>
                        <a:rPr lang="pt-BR" sz="1800" u="none" strike="noStrike" baseline="0" dirty="0" err="1" smtClean="0"/>
                        <a:t>RioPax</a:t>
                      </a:r>
                      <a:r>
                        <a:rPr lang="pt-BR" sz="1800" u="none" strike="noStrike" baseline="0" dirty="0" smtClean="0"/>
                        <a:t> 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baseline="0" dirty="0" smtClean="0"/>
                        <a:t>R$ 294,60</a:t>
                      </a: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02 </a:t>
                      </a:r>
                      <a:r>
                        <a:rPr lang="pt-BR" sz="1800" dirty="0" smtClean="0"/>
                        <a:t>Transferência agendada -  SINASEFE	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R$ 49.405,83</a:t>
                      </a: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03 </a:t>
                      </a:r>
                      <a:r>
                        <a:rPr lang="pt-BR" sz="1800" dirty="0" smtClean="0"/>
                        <a:t>Depósito on-line não identificado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R$ 20,00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04 Resgate BB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R$ 24.028,78</a:t>
                      </a: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3059832" y="1412776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– ABRIL 2018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183342"/>
              </p:ext>
            </p:extLst>
          </p:nvPr>
        </p:nvGraphicFramePr>
        <p:xfrm>
          <a:off x="395536" y="1484784"/>
          <a:ext cx="8445624" cy="503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987824" y="11154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– ABRIL 2018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322919"/>
              </p:ext>
            </p:extLst>
          </p:nvPr>
        </p:nvGraphicFramePr>
        <p:xfrm>
          <a:off x="457200" y="1522473"/>
          <a:ext cx="8229600" cy="2917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338193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Salários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R$ 6446,45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 -refeição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R$ 1.388,39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Auxílio-transporte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711,70</a:t>
                      </a:r>
                      <a:endParaRPr lang="pt-BR" sz="1400" dirty="0"/>
                    </a:p>
                  </a:txBody>
                  <a:tcPr/>
                </a:tc>
              </a:tr>
              <a:tr h="31173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Auxílio-saúde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R$ 366,98</a:t>
                      </a:r>
                      <a:endParaRPr lang="pt-BR" sz="1400" dirty="0"/>
                    </a:p>
                  </a:txBody>
                  <a:tcPr/>
                </a:tc>
              </a:tr>
              <a:tr h="35810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Assessoria Jurídica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R$ 5.360,95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Contador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R$ 1.246,00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Serviços Gerais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R$ 189,52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Total: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</a:t>
                      </a:r>
                      <a:r>
                        <a:rPr lang="pt-BR" sz="1400" dirty="0" smtClean="0"/>
                        <a:t>15.709,99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– Abril 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613837"/>
              </p:ext>
            </p:extLst>
          </p:nvPr>
        </p:nvGraphicFramePr>
        <p:xfrm>
          <a:off x="467544" y="4725143"/>
          <a:ext cx="82296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Encargos sociais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INSS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R$ 3.878,94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PIS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R$ 73,94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IRRF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R$ 100,26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FGTS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R$ 591,51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Total: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R$ 4.644,65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6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917509"/>
              </p:ext>
            </p:extLst>
          </p:nvPr>
        </p:nvGraphicFramePr>
        <p:xfrm>
          <a:off x="457200" y="1556792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539552" y="1024948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– Abril 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455741"/>
              </p:ext>
            </p:extLst>
          </p:nvPr>
        </p:nvGraphicFramePr>
        <p:xfrm>
          <a:off x="467544" y="1484784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475597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LRB Imobiliária - </a:t>
                      </a:r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Aluguel da sala do SINTIFRJ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R$ 1.956,45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RIOPAX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R$ 376,88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OI Telefone</a:t>
                      </a:r>
                      <a:r>
                        <a:rPr lang="pt-BR" sz="1800" baseline="0" dirty="0" smtClean="0"/>
                        <a:t> + Internet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R$ 750,43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Jornal SINTIFRJ (Diagramação</a:t>
                      </a:r>
                      <a:r>
                        <a:rPr lang="pt-BR" sz="1800" baseline="0" dirty="0" smtClean="0"/>
                        <a:t> + Gráfica)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R$ 3.205,00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LocaWEB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R$ 0,00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sz="1800" dirty="0" smtClean="0"/>
                        <a:t>TOTAL: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R$ 6.288,76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Fixas – Abril 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510349208"/>
              </p:ext>
            </p:extLst>
          </p:nvPr>
        </p:nvGraphicFramePr>
        <p:xfrm>
          <a:off x="899592" y="3128306"/>
          <a:ext cx="7056784" cy="3729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01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40952" y="1029382"/>
            <a:ext cx="41617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– Abril 2018</a:t>
            </a:r>
            <a:endParaRPr lang="pt-BR" sz="20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144295"/>
              </p:ext>
            </p:extLst>
          </p:nvPr>
        </p:nvGraphicFramePr>
        <p:xfrm>
          <a:off x="467544" y="1700808"/>
          <a:ext cx="8229600" cy="4303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4248472"/>
                <a:gridCol w="25409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Atividades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Sindicais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35.931,83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Equipamentos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R$ 35,00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 de limpeza/higiene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Doação</a:t>
                      </a:r>
                      <a:r>
                        <a:rPr lang="pt-BR" baseline="0" dirty="0" smtClean="0"/>
                        <a:t> para Movimentos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R$ 2.500,00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Tarifas Bancárias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</a:t>
                      </a:r>
                      <a:r>
                        <a:rPr lang="pt-BR" dirty="0" smtClean="0"/>
                        <a:t>177,95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Repasses da Conta Corrente para o caixa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R$ 800,00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9256">
                <a:tc>
                  <a:txBody>
                    <a:bodyPr/>
                    <a:lstStyle/>
                    <a:p>
                      <a:r>
                        <a:rPr lang="pt-BR" dirty="0" smtClean="0"/>
                        <a:t>3.7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Certificação Digital </a:t>
                      </a: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</a:rPr>
                        <a:t>(Despesa excepcional)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330,00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Transporte/deslocamento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R$ 158,16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Ônus de Sucumbência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</a:rPr>
                        <a:t>(Despesa excepcional)</a:t>
                      </a:r>
                      <a:endParaRPr lang="pt-BR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R$ 7.459,72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R$ </a:t>
                      </a: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47.392,66</a:t>
                      </a:r>
                      <a:endParaRPr lang="pt-BR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4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213275" y="980728"/>
            <a:ext cx="41617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– Abril 2018</a:t>
            </a:r>
            <a:endParaRPr lang="pt-BR" sz="20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833869728"/>
              </p:ext>
            </p:extLst>
          </p:nvPr>
        </p:nvGraphicFramePr>
        <p:xfrm>
          <a:off x="611560" y="1189699"/>
          <a:ext cx="7920880" cy="5439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08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302241" y="1052736"/>
            <a:ext cx="36391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Fluxo de Caixa – Abril 2018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431263"/>
              </p:ext>
            </p:extLst>
          </p:nvPr>
        </p:nvGraphicFramePr>
        <p:xfrm>
          <a:off x="1497360" y="242088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Fluxo de entrada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R$ 913,23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Fluxo de Saída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R$ 284,45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r>
                        <a:rPr lang="pt-BR" baseline="0" dirty="0" smtClean="0"/>
                        <a:t> RESTANTE: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R$ 628,78		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99592" y="1484784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As despesas do caixa são provenientes de pagamentos menores, despesas de baixo valor que não demandam de autorização prévia, como por exemplo: transporte, mat. higiene e limpeza,  água, despesas com cartório, e etc.</a:t>
            </a:r>
            <a:endParaRPr lang="pt-BR" sz="14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744595350"/>
              </p:ext>
            </p:extLst>
          </p:nvPr>
        </p:nvGraphicFramePr>
        <p:xfrm>
          <a:off x="1691680" y="3645024"/>
          <a:ext cx="6096000" cy="2955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25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471</Words>
  <Application>Microsoft Office PowerPoint</Application>
  <PresentationFormat>Apresentação na tela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Concurso</vt:lpstr>
      <vt:lpstr>Prestação de Contas SINTIFRJ </vt:lpstr>
      <vt:lpstr>Apresentação do PowerPoint</vt:lpstr>
      <vt:lpstr>Apresentação do PowerPoint</vt:lpstr>
      <vt:lpstr>Despesas – Abril 2018</vt:lpstr>
      <vt:lpstr>Despesas – Abril 2018</vt:lpstr>
      <vt:lpstr>Despesas Fixas – Abril 2018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SINTIFRJ</dc:title>
  <dc:creator>Megaware-SindCEFETEQ</dc:creator>
  <cp:lastModifiedBy>Megaware-SindCEFETEQ</cp:lastModifiedBy>
  <cp:revision>87</cp:revision>
  <dcterms:created xsi:type="dcterms:W3CDTF">2017-10-25T16:44:01Z</dcterms:created>
  <dcterms:modified xsi:type="dcterms:W3CDTF">2018-07-17T15:43:25Z</dcterms:modified>
</cp:coreProperties>
</file>