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D13"/>
    <a:srgbClr val="FF2121"/>
    <a:srgbClr val="FC9916"/>
    <a:srgbClr val="6B43CF"/>
    <a:srgbClr val="E62C2C"/>
    <a:srgbClr val="1CF61C"/>
    <a:srgbClr val="E82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949197833102674E-2"/>
          <c:y val="7.308920166886082E-2"/>
          <c:w val="0.85877467431654542"/>
          <c:h val="0.55685764941596627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 - Setembro 2017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31716472341179303"/>
                  <c:y val="9.856028348208693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6254808407288804"/>
                  <c:y val="-0.159042174401761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9096298864358633"/>
                  <c:y val="-1.848568984506420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151178882697121E-2"/>
                  <c:y val="-1.9182833938168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0729014220855677"/>
                  <c:y val="9.177700755742822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Plan1!$A$2:$A$6</c:f>
              <c:strCache>
                <c:ptCount val="5"/>
                <c:pt idx="0">
                  <c:v>Saldo Inicial referente ao mês de janeiro de 2018:</c:v>
                </c:pt>
                <c:pt idx="1">
                  <c:v>Transferência Agendada do SINASEFE:</c:v>
                </c:pt>
                <c:pt idx="2">
                  <c:v>Transferência RIOPAX:</c:v>
                </c:pt>
                <c:pt idx="3">
                  <c:v>Resgate BB</c:v>
                </c:pt>
                <c:pt idx="4">
                  <c:v>Depósito on-line não identificado:</c:v>
                </c:pt>
              </c:strCache>
            </c:strRef>
          </c:cat>
          <c:val>
            <c:numRef>
              <c:f>Plan1!$B$2:$B$6</c:f>
              <c:numCache>
                <c:formatCode>"R$"\ #,##0.00</c:formatCode>
                <c:ptCount val="5"/>
                <c:pt idx="0">
                  <c:v>42999.48</c:v>
                </c:pt>
                <c:pt idx="1">
                  <c:v>49203.95</c:v>
                </c:pt>
                <c:pt idx="2">
                  <c:v>455.8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69135802469136"/>
          <c:y val="9.0268577123271534E-2"/>
          <c:w val="0.74382716049382713"/>
          <c:h val="0.6151731482571588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- Setembro 2017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DB6D13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E62C2C"/>
              </a:solidFill>
            </c:spPr>
          </c:dPt>
          <c:dPt>
            <c:idx val="9"/>
            <c:bubble3D val="0"/>
            <c:spPr>
              <a:solidFill>
                <a:srgbClr val="E82A97"/>
              </a:solidFill>
            </c:spPr>
          </c:dPt>
          <c:dPt>
            <c:idx val="1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490499538252163"/>
                  <c:y val="6.53403767740566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851365801497036E-2"/>
                  <c:y val="-9.72184682630619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497375328084096E-2"/>
                  <c:y val="-7.49995439975989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5836735685817E-2"/>
                  <c:y val="2.55879529140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914145280451054"/>
                  <c:y val="-0.2779966819607108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256616360454944"/>
                  <c:y val="-9.61584699544163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747205210459818E-2"/>
                  <c:y val="-0.190781662733991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7061157285894818"/>
                  <c:y val="5.3371142841508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082166812481773"/>
                  <c:y val="1.18003057703372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4022795761640907E-2"/>
                  <c:y val="-2.27777344805801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12354361086808593"/>
                  <c:y val="-2.03352198014482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Plan1!$A$2:$A$12</c:f>
              <c:strCache>
                <c:ptCount val="11"/>
                <c:pt idx="0">
                  <c:v>Salários </c:v>
                </c:pt>
                <c:pt idx="1">
                  <c:v>Auxílio-refeição</c:v>
                </c:pt>
                <c:pt idx="2">
                  <c:v>Auxílio-transporte</c:v>
                </c:pt>
                <c:pt idx="3">
                  <c:v>Auxílio-saúde</c:v>
                </c:pt>
                <c:pt idx="4">
                  <c:v>Ass. Jurídica</c:v>
                </c:pt>
                <c:pt idx="5">
                  <c:v>Contador</c:v>
                </c:pt>
                <c:pt idx="6">
                  <c:v>Serviços Gerais</c:v>
                </c:pt>
                <c:pt idx="7">
                  <c:v>INSS</c:v>
                </c:pt>
                <c:pt idx="8">
                  <c:v>PIS</c:v>
                </c:pt>
                <c:pt idx="9">
                  <c:v>FGTS</c:v>
                </c:pt>
                <c:pt idx="10">
                  <c:v>IRRF</c:v>
                </c:pt>
              </c:strCache>
            </c:strRef>
          </c:cat>
          <c:val>
            <c:numRef>
              <c:f>Plan1!$B$2:$B$12</c:f>
              <c:numCache>
                <c:formatCode>"R$"\ #,##0.00</c:formatCode>
                <c:ptCount val="11"/>
                <c:pt idx="0">
                  <c:v>6436.67</c:v>
                </c:pt>
                <c:pt idx="1">
                  <c:v>1388.39</c:v>
                </c:pt>
                <c:pt idx="2">
                  <c:v>682.3</c:v>
                </c:pt>
                <c:pt idx="3">
                  <c:v>366.98</c:v>
                </c:pt>
                <c:pt idx="4">
                  <c:v>5360.95</c:v>
                </c:pt>
                <c:pt idx="5">
                  <c:v>890</c:v>
                </c:pt>
                <c:pt idx="6">
                  <c:v>284.27999999999997</c:v>
                </c:pt>
                <c:pt idx="7">
                  <c:v>3787.95</c:v>
                </c:pt>
                <c:pt idx="8">
                  <c:v>73.94</c:v>
                </c:pt>
                <c:pt idx="9">
                  <c:v>591.51</c:v>
                </c:pt>
                <c:pt idx="10">
                  <c:v>100.26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69349664625254"/>
          <c:y val="0.74697939864061524"/>
          <c:w val="0.79576115485564303"/>
          <c:h val="0.22406444889207999"/>
        </c:manualLayout>
      </c:layout>
      <c:overlay val="0"/>
      <c:spPr>
        <a:ln w="3175" cmpd="dbl">
          <a:prstDash val="sysDot"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1526610421971"/>
          <c:y val="0.15014019916915436"/>
          <c:w val="0.64354971885540224"/>
          <c:h val="0.8037241988742811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rgbClr val="DB6D13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24331749420132456"/>
                  <c:y val="-0.1722489834286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169032239048268"/>
                  <c:y val="-0.1417757059962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768202626012076"/>
                  <c:y val="0.101970295686455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38829373266915923"/>
                  <c:y val="0.269568495431528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/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Plan1!$A$2:$A$6</c:f>
              <c:strCache>
                <c:ptCount val="5"/>
                <c:pt idx="0">
                  <c:v>Imobiliária</c:v>
                </c:pt>
                <c:pt idx="1">
                  <c:v>RIOPAX</c:v>
                </c:pt>
                <c:pt idx="2">
                  <c:v>OI</c:v>
                </c:pt>
                <c:pt idx="3">
                  <c:v>Jornal SINTIFRJ</c:v>
                </c:pt>
                <c:pt idx="4">
                  <c:v>Locaweb</c:v>
                </c:pt>
              </c:strCache>
            </c:strRef>
          </c:cat>
          <c:val>
            <c:numRef>
              <c:f>Plan1!$B$2:$B$6</c:f>
              <c:numCache>
                <c:formatCode>"R$"\ #,##0.00</c:formatCode>
                <c:ptCount val="5"/>
                <c:pt idx="0">
                  <c:v>1929.35</c:v>
                </c:pt>
                <c:pt idx="1">
                  <c:v>359.25</c:v>
                </c:pt>
                <c:pt idx="2">
                  <c:v>715.09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599512752551303"/>
          <c:y val="0.25057792944944007"/>
          <c:w val="0.22400487247448697"/>
          <c:h val="0.46479282214573098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740286432820594E-2"/>
          <c:y val="0.12552273258279573"/>
          <c:w val="0.83972614153982894"/>
          <c:h val="0.5796069172302622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002060"/>
              </a:solidFill>
            </c:spPr>
          </c:dPt>
          <c:dPt>
            <c:idx val="5"/>
            <c:bubble3D val="0"/>
            <c:spPr>
              <a:solidFill>
                <a:srgbClr val="E82A97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10"/>
            <c:bubble3D val="0"/>
            <c:spPr>
              <a:solidFill>
                <a:srgbClr val="00B050"/>
              </a:solidFill>
            </c:spPr>
          </c:dPt>
          <c:dPt>
            <c:idx val="1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2167549565199827"/>
                  <c:y val="-0.23675482171346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458726808132416E-2"/>
                  <c:y val="0.102867632501415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009806991142398E-2"/>
                  <c:y val="0.10111668860018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119865469493282E-2"/>
                  <c:y val="-1.7598227033728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3628182727171726E-2"/>
                  <c:y val="-0.12262986075354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134288109401986E-2"/>
                  <c:y val="-0.10571160657972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8248250194422841"/>
                  <c:y val="-3.2811861491421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815333649796487"/>
                  <c:y val="2.3520553507834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Plan1!$A$2:$A$9</c:f>
              <c:strCache>
                <c:ptCount val="8"/>
                <c:pt idx="0">
                  <c:v>Atividades Sindicais</c:v>
                </c:pt>
                <c:pt idx="1">
                  <c:v>Equipamentos</c:v>
                </c:pt>
                <c:pt idx="2">
                  <c:v>Material de limpeza</c:v>
                </c:pt>
                <c:pt idx="3">
                  <c:v>Doação para Mov. Sociais</c:v>
                </c:pt>
                <c:pt idx="4">
                  <c:v>Cartório</c:v>
                </c:pt>
                <c:pt idx="5">
                  <c:v>Transporte</c:v>
                </c:pt>
                <c:pt idx="6">
                  <c:v>Tarifas Bancárias</c:v>
                </c:pt>
                <c:pt idx="7">
                  <c:v>Repasse para o caixa</c:v>
                </c:pt>
              </c:strCache>
            </c:strRef>
          </c:cat>
          <c:val>
            <c:numRef>
              <c:f>Plan1!$B$2:$B$9</c:f>
              <c:numCache>
                <c:formatCode>"R$"\ #,##0.00</c:formatCode>
                <c:ptCount val="8"/>
                <c:pt idx="0">
                  <c:v>600.66</c:v>
                </c:pt>
                <c:pt idx="1">
                  <c:v>0</c:v>
                </c:pt>
                <c:pt idx="2">
                  <c:v>48.15</c:v>
                </c:pt>
                <c:pt idx="3">
                  <c:v>0</c:v>
                </c:pt>
                <c:pt idx="4">
                  <c:v>14.95</c:v>
                </c:pt>
                <c:pt idx="5">
                  <c:v>90.22</c:v>
                </c:pt>
                <c:pt idx="6">
                  <c:v>69.7</c:v>
                </c:pt>
                <c:pt idx="7" formatCode="&quot;R$&quot;\ #,##0.00;[Red]&quot;R$&quot;\ #,##0.0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9.5493177525729458E-2"/>
          <c:y val="0.74724182676850393"/>
          <c:w val="0.78977323226712182"/>
          <c:h val="0.16637827410424744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Plan1!$A$2:$A$3</c:f>
              <c:strCache>
                <c:ptCount val="2"/>
                <c:pt idx="0">
                  <c:v>Entrada</c:v>
                </c:pt>
                <c:pt idx="1">
                  <c:v>Saída</c:v>
                </c:pt>
              </c:strCache>
            </c:strRef>
          </c:cat>
          <c:val>
            <c:numRef>
              <c:f>Plan1!$B$2:$B$3</c:f>
              <c:numCache>
                <c:formatCode>"R$"\ #,##0.00</c:formatCode>
                <c:ptCount val="2"/>
                <c:pt idx="0">
                  <c:v>335.26</c:v>
                </c:pt>
                <c:pt idx="1">
                  <c:v>177.78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637714857079372"/>
                  <c:y val="-0.2674934266562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904730823559288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Plan1!$A$2:$A$5</c:f>
              <c:strCache>
                <c:ptCount val="2"/>
                <c:pt idx="0">
                  <c:v>Receitas</c:v>
                </c:pt>
                <c:pt idx="1">
                  <c:v>Despesas</c:v>
                </c:pt>
              </c:strCache>
            </c:strRef>
          </c:cat>
          <c:val>
            <c:numRef>
              <c:f>Plan1!$B$2:$B$5</c:f>
              <c:numCache>
                <c:formatCode>"R$"\ #,##0.00</c:formatCode>
                <c:ptCount val="4"/>
                <c:pt idx="0">
                  <c:v>49659.75</c:v>
                </c:pt>
                <c:pt idx="1">
                  <c:v>23790.6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487936"/>
        <c:axId val="127785152"/>
        <c:axId val="0"/>
      </c:bar3DChart>
      <c:catAx>
        <c:axId val="3248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7785152"/>
        <c:crosses val="autoZero"/>
        <c:auto val="1"/>
        <c:lblAlgn val="ctr"/>
        <c:lblOffset val="100"/>
        <c:noMultiLvlLbl val="0"/>
      </c:catAx>
      <c:valAx>
        <c:axId val="127785152"/>
        <c:scaling>
          <c:orientation val="minMax"/>
        </c:scaling>
        <c:delete val="0"/>
        <c:axPos val="l"/>
        <c:majorGridlines/>
        <c:numFmt formatCode="&quot;R$&quot;\ #,##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3248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20F60-4E02-42E4-A047-61A9AB86720D}" type="datetimeFigureOut">
              <a:rPr lang="pt-BR" smtClean="0"/>
              <a:t>23/05/2018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97A8B3-FC8D-4BF9-9686-C8C1FF0A5B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52601"/>
            <a:ext cx="8352928" cy="1829761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Prestação de Contas SINTIFRJ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</a:t>
            </a:r>
            <a:r>
              <a:rPr lang="pt-BR" smtClean="0">
                <a:solidFill>
                  <a:schemeClr val="tx1"/>
                </a:solidFill>
              </a:rPr>
              <a:t>evereiro </a:t>
            </a:r>
            <a:r>
              <a:rPr lang="pt-BR" dirty="0" smtClean="0">
                <a:solidFill>
                  <a:schemeClr val="tx1"/>
                </a:solidFill>
              </a:rPr>
              <a:t>- 2018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8640"/>
            <a:ext cx="22574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1867568"/>
              </p:ext>
            </p:extLst>
          </p:nvPr>
        </p:nvGraphicFramePr>
        <p:xfrm>
          <a:off x="539552" y="1556792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3143017" y="1076360"/>
            <a:ext cx="2569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x Despesas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28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590297"/>
              </p:ext>
            </p:extLst>
          </p:nvPr>
        </p:nvGraphicFramePr>
        <p:xfrm>
          <a:off x="539552" y="1916832"/>
          <a:ext cx="7925562" cy="30688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802457"/>
                <a:gridCol w="2123105"/>
              </a:tblGrid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SALDO RESTANTE NA CONTA DO SINTIFRJ EM </a:t>
                      </a:r>
                      <a:r>
                        <a:rPr lang="pt-BR" sz="2000" u="none" strike="noStrike" dirty="0" smtClean="0">
                          <a:effectLst/>
                        </a:rPr>
                        <a:t>28/02/2018</a:t>
                      </a:r>
                      <a:r>
                        <a:rPr lang="pt-BR" sz="2000" u="none" strike="noStrike" dirty="0" smtClean="0">
                          <a:effectLst/>
                        </a:rPr>
                        <a:t>: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R$ 29.046,41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</a:tr>
              <a:tr h="7631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INVESTIMENTO NO MÊS DE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FEVEREIRO </a:t>
                      </a:r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2018: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R$ 40.000,00</a:t>
                      </a:r>
                      <a:endParaRPr lang="pt-BR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71" marR="9271" marT="9271" marB="0" anchor="ctr"/>
                </a:tc>
              </a:tr>
              <a:tr h="567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INVESTIMENTO TOTAL </a:t>
                      </a:r>
                      <a:r>
                        <a:rPr lang="pt-BR" sz="2000" u="none" strike="noStrike" dirty="0">
                          <a:effectLst/>
                        </a:rPr>
                        <a:t>DE VALOR APLICADO</a:t>
                      </a:r>
                    </a:p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R$ 187.418,96	</a:t>
                      </a:r>
                    </a:p>
                  </a:txBody>
                  <a:tcPr marL="9271" marR="9271" marT="9271" marB="0" anchor="ctr"/>
                </a:tc>
              </a:tr>
              <a:tr h="82934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>
                          <a:effectLst/>
                        </a:rPr>
                        <a:t>VALOR TOTAL (SALDO EM CONTA + APLICAÇÃO):</a:t>
                      </a:r>
                    </a:p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1" marR="9271" marT="92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u="none" strike="noStrike" dirty="0" smtClean="0">
                          <a:effectLst/>
                        </a:rPr>
                        <a:t>R$ 216.465,37	</a:t>
                      </a:r>
                    </a:p>
                  </a:txBody>
                  <a:tcPr marL="9271" marR="9271" marT="9271" marB="0" anchor="ctr"/>
                </a:tc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735451"/>
              </p:ext>
            </p:extLst>
          </p:nvPr>
        </p:nvGraphicFramePr>
        <p:xfrm>
          <a:off x="683568" y="2492896"/>
          <a:ext cx="7941568" cy="2468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21564"/>
                <a:gridCol w="2720004"/>
              </a:tblGrid>
              <a:tr h="144016">
                <a:tc>
                  <a:txBody>
                    <a:bodyPr/>
                    <a:lstStyle/>
                    <a:p>
                      <a:r>
                        <a:rPr lang="pt-BR" sz="1800" b="0" u="none" strike="noStrike" baseline="0" dirty="0" smtClean="0">
                          <a:solidFill>
                            <a:schemeClr val="tx1"/>
                          </a:solidFill>
                        </a:rPr>
                        <a:t>00 Saldo inicial referente ao mês de Janeiro/2018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R$ 42.999,48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01 Transferências </a:t>
                      </a:r>
                      <a:r>
                        <a:rPr lang="pt-BR" sz="1800" u="none" strike="noStrike" baseline="0" dirty="0" err="1" smtClean="0"/>
                        <a:t>RioPax</a:t>
                      </a:r>
                      <a:r>
                        <a:rPr lang="pt-BR" sz="1800" u="none" strike="noStrike" baseline="0" dirty="0" smtClean="0"/>
                        <a:t> 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baseline="0" dirty="0" smtClean="0"/>
                        <a:t>R$ 455,80</a:t>
                      </a:r>
                      <a:endParaRPr lang="pt-BR" sz="1800" b="0" i="0" u="none" strike="noStrike" baseline="0" dirty="0" smtClean="0">
                        <a:solidFill>
                          <a:srgbClr val="00000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02 </a:t>
                      </a:r>
                      <a:r>
                        <a:rPr lang="pt-BR" sz="1800" dirty="0" smtClean="0"/>
                        <a:t>Transferência agendada -  SINASEFE	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R$ 49.203,95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u="none" strike="noStrike" baseline="0" dirty="0" smtClean="0"/>
                        <a:t>03 </a:t>
                      </a:r>
                      <a:r>
                        <a:rPr lang="pt-BR" sz="1800" dirty="0" smtClean="0"/>
                        <a:t>Depósito on-line não identificado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04 Resgate BB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R$</a:t>
                      </a:r>
                      <a:r>
                        <a:rPr lang="pt-BR" sz="1800" baseline="0" dirty="0" smtClean="0">
                          <a:latin typeface="+mn-lt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0,00</a:t>
                      </a:r>
                      <a:endParaRPr lang="pt-BR" sz="1800" dirty="0"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55604">
                <a:tc>
                  <a:txBody>
                    <a:bodyPr/>
                    <a:lstStyle/>
                    <a:p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2627784" y="1484784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FEVEREIRO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636743"/>
              </p:ext>
            </p:extLst>
          </p:nvPr>
        </p:nvGraphicFramePr>
        <p:xfrm>
          <a:off x="395536" y="1484784"/>
          <a:ext cx="8445624" cy="5030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987824" y="11154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RECEITAS – FEVEREIRO 2018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464106"/>
              </p:ext>
            </p:extLst>
          </p:nvPr>
        </p:nvGraphicFramePr>
        <p:xfrm>
          <a:off x="457200" y="1522473"/>
          <a:ext cx="8229600" cy="291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38193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Salários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R$ 6.436,67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 -refeição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R$ 1.388,39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Auxílio-transporte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R$ 682,30</a:t>
                      </a:r>
                      <a:endParaRPr lang="pt-BR" sz="1400" dirty="0"/>
                    </a:p>
                  </a:txBody>
                  <a:tcPr/>
                </a:tc>
              </a:tr>
              <a:tr h="31173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Auxílio-saúde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R$ 366,98</a:t>
                      </a:r>
                      <a:endParaRPr lang="pt-BR" sz="1400" dirty="0"/>
                    </a:p>
                  </a:txBody>
                  <a:tcPr/>
                </a:tc>
              </a:tr>
              <a:tr h="35810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Assessoria Jurídica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R$ 5.360,95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Contador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R$ 890,00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Serviços Gerais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R$ 284,28</a:t>
                      </a:r>
                      <a:endParaRPr lang="pt-BR" sz="1400" dirty="0"/>
                    </a:p>
                  </a:txBody>
                  <a:tcPr/>
                </a:tc>
              </a:tr>
              <a:tr h="313667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R$ 15.409,57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Fevereiro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917246"/>
              </p:ext>
            </p:extLst>
          </p:nvPr>
        </p:nvGraphicFramePr>
        <p:xfrm>
          <a:off x="467544" y="4725143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9736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Encargos sociais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R$ 3.787,95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PIS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R$ 73,94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2.3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IRRF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R$ 100,26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2.4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FGTS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R$ 591,51</a:t>
                      </a:r>
                      <a:endParaRPr lang="pt-BR" sz="1400" dirty="0"/>
                    </a:p>
                  </a:txBody>
                  <a:tcPr/>
                </a:tc>
              </a:tr>
              <a:tr h="283544">
                <a:tc gridSpan="2">
                  <a:txBody>
                    <a:bodyPr/>
                    <a:lstStyle/>
                    <a:p>
                      <a:r>
                        <a:rPr lang="pt-BR" sz="1400" dirty="0" smtClean="0"/>
                        <a:t>Total: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R$ 4.553,66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002648"/>
              </p:ext>
            </p:extLst>
          </p:nvPr>
        </p:nvGraphicFramePr>
        <p:xfrm>
          <a:off x="457200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24948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– Fevereiro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178712"/>
              </p:ext>
            </p:extLst>
          </p:nvPr>
        </p:nvGraphicFramePr>
        <p:xfrm>
          <a:off x="467544" y="148478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475597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LRB Imobiliária - </a:t>
                      </a:r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Aluguel da sala do SINTIFRJ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R$ 1.929,35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RIOPAX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R$ 359,25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OI Telefone</a:t>
                      </a:r>
                      <a:r>
                        <a:rPr lang="pt-BR" sz="1800" baseline="0" dirty="0" smtClean="0"/>
                        <a:t> + Internet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R$ 715,09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smtClean="0"/>
                        <a:t>Jornal SINTIFRJ (Diagramação</a:t>
                      </a:r>
                      <a:r>
                        <a:rPr lang="pt-BR" sz="1800" baseline="0" dirty="0" smtClean="0"/>
                        <a:t> + Gráfica)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dirty="0" err="1" smtClean="0"/>
                        <a:t>LocaWEB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R$ 0,00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TOTAL: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R$ 3.003,69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5983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Fixas – Fevereiro 2018</a:t>
            </a:r>
            <a:endParaRPr lang="pt-BR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461156302"/>
              </p:ext>
            </p:extLst>
          </p:nvPr>
        </p:nvGraphicFramePr>
        <p:xfrm>
          <a:off x="971600" y="3212976"/>
          <a:ext cx="7056784" cy="3729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01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0952" y="1029382"/>
            <a:ext cx="4709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Fevereiro 2018</a:t>
            </a:r>
            <a:endParaRPr lang="pt-BR" sz="2000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864332"/>
              </p:ext>
            </p:extLst>
          </p:nvPr>
        </p:nvGraphicFramePr>
        <p:xfrm>
          <a:off x="467544" y="1700808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248472"/>
                <a:gridCol w="25409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Sindicais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R$ 600,66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48,15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Doação</a:t>
                      </a:r>
                      <a:r>
                        <a:rPr lang="pt-BR" baseline="0" dirty="0" smtClean="0"/>
                        <a:t> para Movimentos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Tarifas Bancárias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R$ 69,70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Repasses da Conta Corrente para o caixa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R$ 0,00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9256">
                <a:tc>
                  <a:txBody>
                    <a:bodyPr/>
                    <a:lstStyle/>
                    <a:p>
                      <a:r>
                        <a:rPr lang="pt-BR" dirty="0" smtClean="0"/>
                        <a:t>3.7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Despesa com Cartório </a:t>
                      </a:r>
                      <a:r>
                        <a:rPr lang="pt-BR" sz="1200" b="0" baseline="0" dirty="0" smtClean="0">
                          <a:solidFill>
                            <a:schemeClr val="tx1"/>
                          </a:solidFill>
                        </a:rPr>
                        <a:t>(Despesa excepcional)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14,95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Transporte/deslocamento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R$ 90,22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R$ 823,68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213275" y="980728"/>
            <a:ext cx="4709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Variáveis – Fevereiro 2018</a:t>
            </a:r>
            <a:endParaRPr lang="pt-BR" sz="20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621721602"/>
              </p:ext>
            </p:extLst>
          </p:nvPr>
        </p:nvGraphicFramePr>
        <p:xfrm>
          <a:off x="683568" y="1380838"/>
          <a:ext cx="7920880" cy="543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08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4" y="116632"/>
            <a:ext cx="1800200" cy="93428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02241" y="1052736"/>
            <a:ext cx="4187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Fluxo de Caixa – Fevereiro 2018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87221"/>
              </p:ext>
            </p:extLst>
          </p:nvPr>
        </p:nvGraphicFramePr>
        <p:xfrm>
          <a:off x="1497360" y="242088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Fluxo de entrada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R$ 335,26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Fluxo de Saída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R$ 177,78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RESTANTE: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R$ 157,48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99592" y="1484784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As despesas do caixa são provenientes de pagamentos menores, despesas de baixo valor que não demandam de autorização prévia, como por exemplo: transporte, mat. higiene e limpeza,  água, despesas com cartório, e etc.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167088489"/>
              </p:ext>
            </p:extLst>
          </p:nvPr>
        </p:nvGraphicFramePr>
        <p:xfrm>
          <a:off x="1691680" y="3645024"/>
          <a:ext cx="6096000" cy="2955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5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Apresentação na tela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Concurso</vt:lpstr>
      <vt:lpstr>Prestação de Contas SINTIFRJ </vt:lpstr>
      <vt:lpstr>Apresentação do PowerPoint</vt:lpstr>
      <vt:lpstr>Apresentação do PowerPoint</vt:lpstr>
      <vt:lpstr>Despesas – Fevereiro 2018</vt:lpstr>
      <vt:lpstr>Despesas – Fevereiro 2018</vt:lpstr>
      <vt:lpstr>Despesas Fixas – Fevereiro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SINTIFRJ</dc:title>
  <dc:creator>Megaware-SindCEFETEQ</dc:creator>
  <cp:lastModifiedBy>Megaware-SindCEFETEQ</cp:lastModifiedBy>
  <cp:revision>76</cp:revision>
  <dcterms:created xsi:type="dcterms:W3CDTF">2017-10-25T16:44:01Z</dcterms:created>
  <dcterms:modified xsi:type="dcterms:W3CDTF">2018-05-23T20:38:52Z</dcterms:modified>
</cp:coreProperties>
</file>