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6D13"/>
    <a:srgbClr val="FF2121"/>
    <a:srgbClr val="FC9916"/>
    <a:srgbClr val="6B43CF"/>
    <a:srgbClr val="E62C2C"/>
    <a:srgbClr val="1CF61C"/>
    <a:srgbClr val="E82A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03141887443723"/>
          <c:y val="0.11096182956005327"/>
          <c:w val="0.8016326561542404"/>
          <c:h val="0.51898502152477388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Receitas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0.17458757339895786"/>
                  <c:y val="4.01539318547170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1940119522252002"/>
                  <c:y val="-9.33962860570280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6013784179830881"/>
                  <c:y val="1.33005488250737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714045048654782E-2"/>
                  <c:y val="-3.180763965456982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0225688474883566E-2"/>
                  <c:y val="-5.64685852018819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23565043861767951"/>
                  <c:y val="-1.53925890523652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/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Plan1!$A$2:$A$7</c:f>
              <c:strCache>
                <c:ptCount val="6"/>
                <c:pt idx="0">
                  <c:v>Saldo Inicial referente ao mês de novembro de 2018:</c:v>
                </c:pt>
                <c:pt idx="1">
                  <c:v>Transferência Agendada do SINASEFE:</c:v>
                </c:pt>
                <c:pt idx="2">
                  <c:v>Transferência RIOPAX:</c:v>
                </c:pt>
                <c:pt idx="3">
                  <c:v>Resgate BB</c:v>
                </c:pt>
                <c:pt idx="4">
                  <c:v>Depósito on-line não identificado:</c:v>
                </c:pt>
                <c:pt idx="5">
                  <c:v>Estorno de Débito </c:v>
                </c:pt>
              </c:strCache>
            </c:strRef>
          </c:cat>
          <c:val>
            <c:numRef>
              <c:f>Plan1!$B$2:$B$7</c:f>
              <c:numCache>
                <c:formatCode>"R$"\ #,##0.00</c:formatCode>
                <c:ptCount val="6"/>
                <c:pt idx="0">
                  <c:v>48247.29</c:v>
                </c:pt>
                <c:pt idx="1">
                  <c:v>48685.59</c:v>
                </c:pt>
                <c:pt idx="2">
                  <c:v>125.35</c:v>
                </c:pt>
                <c:pt idx="3">
                  <c:v>530.28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8667833187932592"/>
          <c:y val="0.61547016332744731"/>
          <c:w val="0.60859848840062025"/>
          <c:h val="0.38452983667255264"/>
        </c:manualLayout>
      </c:layout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69135802469136"/>
          <c:y val="9.0268577123271534E-2"/>
          <c:w val="0.74382716049382713"/>
          <c:h val="0.61517314825715885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Despesas -novembro 2018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rgbClr val="DB6D13"/>
              </a:solidFill>
            </c:spPr>
          </c:dPt>
          <c:dPt>
            <c:idx val="7"/>
            <c:bubble3D val="0"/>
            <c:spPr>
              <a:solidFill>
                <a:srgbClr val="00B050"/>
              </a:solidFill>
            </c:spPr>
          </c:dPt>
          <c:dPt>
            <c:idx val="8"/>
            <c:bubble3D val="0"/>
            <c:spPr>
              <a:solidFill>
                <a:srgbClr val="E62C2C"/>
              </a:solidFill>
            </c:spPr>
          </c:dPt>
          <c:dPt>
            <c:idx val="9"/>
            <c:bubble3D val="0"/>
            <c:spPr>
              <a:solidFill>
                <a:srgbClr val="E82A97"/>
              </a:solidFill>
            </c:spPr>
          </c:dPt>
          <c:dPt>
            <c:idx val="1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1490499538252163"/>
                  <c:y val="6.53403767740566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425865169631574"/>
                  <c:y val="-0.1077479782511727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929984446388646E-2"/>
                  <c:y val="1.18689134043149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711699232040438E-2"/>
                  <c:y val="4.99415902379005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0914145280451054"/>
                  <c:y val="-0.2779966819607108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8821813939924174E-2"/>
                  <c:y val="-0.1491318543379093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8747205210459818E-2"/>
                  <c:y val="-0.1907816627339913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17061157285894818"/>
                  <c:y val="5.33711428415085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8229075532225193E-2"/>
                  <c:y val="-1.189109170291194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4022795761640907E-2"/>
                  <c:y val="-2.27777344805801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12354361086808593"/>
                  <c:y val="-2.03352198014482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/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Plan1!$A$2:$A$12</c:f>
              <c:strCache>
                <c:ptCount val="11"/>
                <c:pt idx="0">
                  <c:v>Salários </c:v>
                </c:pt>
                <c:pt idx="1">
                  <c:v>Auxílio-refeição</c:v>
                </c:pt>
                <c:pt idx="2">
                  <c:v>Auxílio-transporte</c:v>
                </c:pt>
                <c:pt idx="3">
                  <c:v>Auxílio-saúde</c:v>
                </c:pt>
                <c:pt idx="4">
                  <c:v>Ass. Jurídica</c:v>
                </c:pt>
                <c:pt idx="5">
                  <c:v>Contador</c:v>
                </c:pt>
                <c:pt idx="6">
                  <c:v>Serviços Gerais</c:v>
                </c:pt>
                <c:pt idx="7">
                  <c:v>INSS</c:v>
                </c:pt>
                <c:pt idx="8">
                  <c:v>PIS</c:v>
                </c:pt>
                <c:pt idx="9">
                  <c:v>FGTS</c:v>
                </c:pt>
                <c:pt idx="10">
                  <c:v>IRRF</c:v>
                </c:pt>
              </c:strCache>
            </c:strRef>
          </c:cat>
          <c:val>
            <c:numRef>
              <c:f>Plan1!$B$2:$B$12</c:f>
              <c:numCache>
                <c:formatCode>"R$"\ #,##0.00</c:formatCode>
                <c:ptCount val="11"/>
                <c:pt idx="0">
                  <c:v>7152.57</c:v>
                </c:pt>
                <c:pt idx="1">
                  <c:v>0</c:v>
                </c:pt>
                <c:pt idx="2">
                  <c:v>0</c:v>
                </c:pt>
                <c:pt idx="3">
                  <c:v>449.98</c:v>
                </c:pt>
                <c:pt idx="4">
                  <c:v>5377.65</c:v>
                </c:pt>
                <c:pt idx="5">
                  <c:v>1246</c:v>
                </c:pt>
                <c:pt idx="6">
                  <c:v>189.52</c:v>
                </c:pt>
                <c:pt idx="7">
                  <c:v>4284.88</c:v>
                </c:pt>
                <c:pt idx="8">
                  <c:v>83.94</c:v>
                </c:pt>
                <c:pt idx="9">
                  <c:v>671.51</c:v>
                </c:pt>
                <c:pt idx="10">
                  <c:v>181.42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69349664625254"/>
          <c:y val="0.74697939864061524"/>
          <c:w val="0.79576115485564303"/>
          <c:h val="0.22406444889207999"/>
        </c:manualLayout>
      </c:layout>
      <c:overlay val="0"/>
      <c:spPr>
        <a:ln w="3175" cmpd="dbl">
          <a:prstDash val="sysDot"/>
        </a:ln>
      </c:spPr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11526610421971"/>
          <c:y val="0.15014019916915436"/>
          <c:w val="0.64354971885540224"/>
          <c:h val="0.80372419887428115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DB6D13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0.19972919675591594"/>
                  <c:y val="-0.2310053713764408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4922091989778916E-2"/>
                  <c:y val="-4.17769255960560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3469753360737702E-2"/>
                  <c:y val="-7.88030924157451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5594378402399799E-2"/>
                  <c:y val="-4.48003350896788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7157676924786164E-2"/>
                  <c:y val="-2.8508938648764027E-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3243695144983897"/>
                  <c:y val="-4.11585009269060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/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Plan1!$A$2:$A$7</c:f>
              <c:strCache>
                <c:ptCount val="6"/>
                <c:pt idx="0">
                  <c:v>Imobiliária</c:v>
                </c:pt>
                <c:pt idx="1">
                  <c:v>RIOPAX</c:v>
                </c:pt>
                <c:pt idx="2">
                  <c:v>OI</c:v>
                </c:pt>
                <c:pt idx="3">
                  <c:v>Jornal SINTIFRJ</c:v>
                </c:pt>
                <c:pt idx="4">
                  <c:v>Locaweb</c:v>
                </c:pt>
                <c:pt idx="5">
                  <c:v>Contas de luz - sede do SINTIFRJ</c:v>
                </c:pt>
              </c:strCache>
            </c:strRef>
          </c:cat>
          <c:val>
            <c:numRef>
              <c:f>Plan1!$B$2:$B$7</c:f>
              <c:numCache>
                <c:formatCode>"R$"\ #,##0.00</c:formatCode>
                <c:ptCount val="6"/>
                <c:pt idx="0">
                  <c:v>3011.48</c:v>
                </c:pt>
                <c:pt idx="1">
                  <c:v>0</c:v>
                </c:pt>
                <c:pt idx="2">
                  <c:v>573.54</c:v>
                </c:pt>
                <c:pt idx="3">
                  <c:v>0</c:v>
                </c:pt>
                <c:pt idx="4">
                  <c:v>0</c:v>
                </c:pt>
                <c:pt idx="5">
                  <c:v>86.07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l"/>
      <c:legendEntry>
        <c:idx val="0"/>
        <c:txPr>
          <a:bodyPr/>
          <a:lstStyle/>
          <a:p>
            <a:pPr>
              <a:defRPr sz="1100"/>
            </a:pPr>
            <a:endParaRPr lang="pt-BR"/>
          </a:p>
        </c:txPr>
      </c:legendEntry>
      <c:legendEntry>
        <c:idx val="1"/>
        <c:txPr>
          <a:bodyPr/>
          <a:lstStyle/>
          <a:p>
            <a:pPr>
              <a:defRPr sz="1100"/>
            </a:pPr>
            <a:endParaRPr lang="pt-BR"/>
          </a:p>
        </c:txPr>
      </c:legendEntry>
      <c:legendEntry>
        <c:idx val="2"/>
        <c:txPr>
          <a:bodyPr/>
          <a:lstStyle/>
          <a:p>
            <a:pPr>
              <a:defRPr sz="1100"/>
            </a:pPr>
            <a:endParaRPr lang="pt-BR"/>
          </a:p>
        </c:txPr>
      </c:legendEntry>
      <c:layout>
        <c:manualLayout>
          <c:xMode val="edge"/>
          <c:yMode val="edge"/>
          <c:x val="0.67969711698700142"/>
          <c:y val="2.5836408400049117E-2"/>
          <c:w val="0.32030288301299847"/>
          <c:h val="0.87405774302773698"/>
        </c:manualLayout>
      </c:layout>
      <c:overlay val="0"/>
      <c:txPr>
        <a:bodyPr/>
        <a:lstStyle/>
        <a:p>
          <a:pPr>
            <a:defRPr sz="11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427121733948753"/>
          <c:y val="0.19789508050022031"/>
          <c:w val="0.77398849622769184"/>
          <c:h val="0.53524967173248594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rgbClr val="002060"/>
              </a:solidFill>
            </c:spPr>
          </c:dPt>
          <c:dPt>
            <c:idx val="5"/>
            <c:bubble3D val="0"/>
            <c:spPr>
              <a:solidFill>
                <a:srgbClr val="E82A97"/>
              </a:solidFill>
            </c:spPr>
          </c:dPt>
          <c:dPt>
            <c:idx val="7"/>
            <c:bubble3D val="0"/>
            <c:spPr>
              <a:solidFill>
                <a:srgbClr val="0070C0"/>
              </a:solidFill>
            </c:spPr>
          </c:dPt>
          <c:dPt>
            <c:idx val="8"/>
            <c:bubble3D val="0"/>
            <c:spPr>
              <a:solidFill>
                <a:srgbClr val="FFFF00"/>
              </a:solidFill>
            </c:spPr>
          </c:dPt>
          <c:dPt>
            <c:idx val="10"/>
            <c:bubble3D val="0"/>
            <c:spPr>
              <a:solidFill>
                <a:srgbClr val="00B050"/>
              </a:solidFill>
            </c:spPr>
          </c:dPt>
          <c:dPt>
            <c:idx val="11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12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0.15677879225540597"/>
                  <c:y val="6.516029730567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178828615002372E-2"/>
                  <c:y val="-0.139930473280596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804900465604829E-2"/>
                  <c:y val="-1.0944272556799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6343853208229389"/>
                  <c:y val="-0.13213036287462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1940895456060436E-2"/>
                  <c:y val="-1.2312674278662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1033572027350499"/>
                  <c:y val="-5.9020136865907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3370282089868863E-2"/>
                  <c:y val="-9.3404814737267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20136499984850167"/>
                  <c:y val="-6.8935902217733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Plan1!$A$2:$A$9</c:f>
              <c:strCache>
                <c:ptCount val="8"/>
                <c:pt idx="0">
                  <c:v>Atividades Sindicais</c:v>
                </c:pt>
                <c:pt idx="1">
                  <c:v>Equipamentos</c:v>
                </c:pt>
                <c:pt idx="2">
                  <c:v>Material de limpeza/higiene</c:v>
                </c:pt>
                <c:pt idx="3">
                  <c:v>Doação para Mov. Sociais</c:v>
                </c:pt>
                <c:pt idx="4">
                  <c:v>Despesa excepcional</c:v>
                </c:pt>
                <c:pt idx="5">
                  <c:v>Transporte</c:v>
                </c:pt>
                <c:pt idx="6">
                  <c:v>Tarifas Bancárias</c:v>
                </c:pt>
                <c:pt idx="7">
                  <c:v>Repasse para o caixa</c:v>
                </c:pt>
              </c:strCache>
            </c:strRef>
          </c:cat>
          <c:val>
            <c:numRef>
              <c:f>Plan1!$B$2:$B$9</c:f>
              <c:numCache>
                <c:formatCode>"R$"\ #,##0.00</c:formatCode>
                <c:ptCount val="8"/>
                <c:pt idx="0">
                  <c:v>1840.04</c:v>
                </c:pt>
                <c:pt idx="1">
                  <c:v>37.950000000000003</c:v>
                </c:pt>
                <c:pt idx="2">
                  <c:v>0</c:v>
                </c:pt>
                <c:pt idx="3">
                  <c:v>1000</c:v>
                </c:pt>
                <c:pt idx="4">
                  <c:v>4197.18</c:v>
                </c:pt>
                <c:pt idx="5">
                  <c:v>182.12</c:v>
                </c:pt>
                <c:pt idx="6">
                  <c:v>45.8</c:v>
                </c:pt>
                <c:pt idx="7" formatCode="&quot;R$&quot;\ #,##0.00;[Red]&quot;R$&quot;\ #,##0.00">
                  <c:v>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3557710759410571"/>
          <c:y val="0.74023805116359187"/>
          <c:w val="0.78977323226712182"/>
          <c:h val="0.19906256026050367"/>
        </c:manualLayout>
      </c:layout>
      <c:overlay val="0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Plan1!$A$2:$A$3</c:f>
              <c:strCache>
                <c:ptCount val="2"/>
                <c:pt idx="0">
                  <c:v>Entrada</c:v>
                </c:pt>
                <c:pt idx="1">
                  <c:v>Saída</c:v>
                </c:pt>
              </c:strCache>
            </c:strRef>
          </c:cat>
          <c:val>
            <c:numRef>
              <c:f>Plan1!$B$2:$B$3</c:f>
              <c:numCache>
                <c:formatCode>"R$"\ #,##0.00</c:formatCode>
                <c:ptCount val="2"/>
                <c:pt idx="0">
                  <c:v>414.32</c:v>
                </c:pt>
                <c:pt idx="1">
                  <c:v>235.31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1637714857079372"/>
                  <c:y val="-0.26749342665629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5904730823559288"/>
                  <c:y val="-7.0547716920342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Plan1!$A$2:$A$5</c:f>
              <c:strCache>
                <c:ptCount val="2"/>
                <c:pt idx="0">
                  <c:v>Receitas</c:v>
                </c:pt>
                <c:pt idx="1">
                  <c:v>Despesas</c:v>
                </c:pt>
              </c:strCache>
            </c:strRef>
          </c:cat>
          <c:val>
            <c:numRef>
              <c:f>Plan1!$B$2:$B$5</c:f>
              <c:numCache>
                <c:formatCode>"R$"\ #,##0.00</c:formatCode>
                <c:ptCount val="4"/>
                <c:pt idx="0">
                  <c:v>97588.01</c:v>
                </c:pt>
                <c:pt idx="1">
                  <c:v>30722.34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859968"/>
        <c:axId val="40827072"/>
        <c:axId val="0"/>
      </c:bar3DChart>
      <c:catAx>
        <c:axId val="35859968"/>
        <c:scaling>
          <c:orientation val="minMax"/>
        </c:scaling>
        <c:delete val="0"/>
        <c:axPos val="b"/>
        <c:majorTickMark val="out"/>
        <c:minorTickMark val="none"/>
        <c:tickLblPos val="nextTo"/>
        <c:crossAx val="40827072"/>
        <c:crosses val="autoZero"/>
        <c:auto val="1"/>
        <c:lblAlgn val="ctr"/>
        <c:lblOffset val="100"/>
        <c:noMultiLvlLbl val="0"/>
      </c:catAx>
      <c:valAx>
        <c:axId val="40827072"/>
        <c:scaling>
          <c:orientation val="minMax"/>
        </c:scaling>
        <c:delete val="0"/>
        <c:axPos val="l"/>
        <c:majorGridlines/>
        <c:numFmt formatCode="&quot;R$&quot;\ #,##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35859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</cdr:x>
      <cdr:y>0.21055</cdr:y>
    </cdr:from>
    <cdr:to>
      <cdr:x>0.64699</cdr:x>
      <cdr:y>0.54476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744416" y="5760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920F60-4E02-42E4-A047-61A9AB86720D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920F60-4E02-42E4-A047-61A9AB86720D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920F60-4E02-42E4-A047-61A9AB86720D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752601"/>
            <a:ext cx="8352928" cy="1829761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Prestação de Contas SINTIFRJ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Novembro - 2018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88640"/>
            <a:ext cx="225742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97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175134714"/>
              </p:ext>
            </p:extLst>
          </p:nvPr>
        </p:nvGraphicFramePr>
        <p:xfrm>
          <a:off x="539552" y="1556792"/>
          <a:ext cx="806489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3143017" y="1076360"/>
            <a:ext cx="25699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 x Despesas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5286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839801"/>
              </p:ext>
            </p:extLst>
          </p:nvPr>
        </p:nvGraphicFramePr>
        <p:xfrm>
          <a:off x="539552" y="1916832"/>
          <a:ext cx="7925562" cy="325176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802457"/>
                <a:gridCol w="2123105"/>
              </a:tblGrid>
              <a:tr h="763172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SALDO RESTANTE NA CONTA DO SINTIFRJ EM </a:t>
                      </a:r>
                      <a:r>
                        <a:rPr lang="pt-BR" sz="2000" u="none" strike="noStrike" dirty="0" smtClean="0">
                          <a:effectLst/>
                        </a:rPr>
                        <a:t>30/11/2018</a:t>
                      </a:r>
                      <a:r>
                        <a:rPr lang="pt-BR" sz="2000" u="none" strike="noStrike" dirty="0" smtClean="0">
                          <a:effectLst/>
                        </a:rPr>
                        <a:t>: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</a:rPr>
                        <a:t>R$ 498,28	</a:t>
                      </a:r>
                    </a:p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</a:rPr>
                        <a:t>	</a:t>
                      </a:r>
                    </a:p>
                  </a:txBody>
                  <a:tcPr marL="9271" marR="9271" marT="9271" marB="0" anchor="ctr"/>
                </a:tc>
              </a:tr>
              <a:tr h="763172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INVESTIMENTO NO MÊS DE</a:t>
                      </a:r>
                      <a:r>
                        <a:rPr lang="pt-BR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BR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NOVEMBRO</a:t>
                      </a:r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 2018: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71" marR="9271" marT="92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</a:t>
                      </a:r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$ 66.367,39</a:t>
                      </a:r>
                    </a:p>
                  </a:txBody>
                  <a:tcPr marL="9271" marR="9271" marT="9271" marB="0" anchor="ctr"/>
                </a:tc>
              </a:tr>
              <a:tr h="5677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</a:rPr>
                        <a:t>INVESTIMENTO TOTAL </a:t>
                      </a:r>
                      <a:r>
                        <a:rPr lang="pt-BR" sz="2000" u="none" strike="noStrike" dirty="0">
                          <a:effectLst/>
                        </a:rPr>
                        <a:t>DE VALOR </a:t>
                      </a:r>
                      <a:r>
                        <a:rPr lang="pt-BR" sz="2000" u="none" strike="noStrike" dirty="0" smtClean="0">
                          <a:effectLst/>
                        </a:rPr>
                        <a:t>APLICADO </a:t>
                      </a:r>
                      <a:r>
                        <a:rPr lang="pt-BR" sz="1200" u="none" strike="noStrike" dirty="0" smtClean="0">
                          <a:effectLst/>
                        </a:rPr>
                        <a:t>(valor repetido</a:t>
                      </a:r>
                      <a:r>
                        <a:rPr lang="pt-BR" sz="1200" u="none" strike="noStrike" baseline="0" dirty="0" smtClean="0">
                          <a:effectLst/>
                        </a:rPr>
                        <a:t> do mês anterior devido ao bloqueio da conta corrente)</a:t>
                      </a:r>
                      <a:endParaRPr lang="pt-BR" sz="12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</a:rPr>
                        <a:t>R</a:t>
                      </a:r>
                      <a:r>
                        <a:rPr lang="pt-BR" sz="2000" u="none" strike="noStrike" dirty="0" smtClean="0">
                          <a:effectLst/>
                        </a:rPr>
                        <a:t>$ 278.754,26</a:t>
                      </a:r>
                      <a:endParaRPr lang="pt-BR" sz="2000" u="none" strike="noStrike" dirty="0" smtClean="0">
                        <a:effectLst/>
                      </a:endParaRPr>
                    </a:p>
                  </a:txBody>
                  <a:tcPr marL="9271" marR="9271" marT="9271" marB="0" anchor="ctr"/>
                </a:tc>
              </a:tr>
              <a:tr h="82934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VALOR TOTAL (SALDO EM CONTA + APLICAÇÃO):</a:t>
                      </a:r>
                    </a:p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</a:rPr>
                        <a:t>R$ </a:t>
                      </a:r>
                      <a:r>
                        <a:rPr lang="pt-BR" sz="2000" u="none" strike="noStrike" dirty="0" smtClean="0">
                          <a:effectLst/>
                        </a:rPr>
                        <a:t>279.252,54</a:t>
                      </a:r>
                      <a:endParaRPr lang="pt-BR" sz="2000" u="none" strike="noStrike" dirty="0" smtClean="0">
                        <a:effectLst/>
                      </a:endParaRPr>
                    </a:p>
                  </a:txBody>
                  <a:tcPr marL="9271" marR="9271" marT="9271" marB="0" anchor="ctr"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547664" y="5569512"/>
            <a:ext cx="60486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A conta do SINTIFRJ foi bloqueada devido ao período de transição de gestão, de acordo com os documentos entregues na agência. Com esse fato, o acesso a dados se torna impossibilitado.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69336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503271"/>
              </p:ext>
            </p:extLst>
          </p:nvPr>
        </p:nvGraphicFramePr>
        <p:xfrm>
          <a:off x="683568" y="2492896"/>
          <a:ext cx="7941568" cy="24688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221564"/>
                <a:gridCol w="2720004"/>
              </a:tblGrid>
              <a:tr h="144016">
                <a:tc>
                  <a:txBody>
                    <a:bodyPr/>
                    <a:lstStyle/>
                    <a:p>
                      <a:r>
                        <a:rPr lang="pt-BR" sz="1800" b="0" u="none" strike="noStrike" baseline="0" dirty="0" smtClean="0">
                          <a:solidFill>
                            <a:schemeClr val="tx1"/>
                          </a:solidFill>
                        </a:rPr>
                        <a:t>00 Saldo inicial referente ao mês de Setembro/2018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R$ 48.247,29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5604">
                <a:tc>
                  <a:txBody>
                    <a:bodyPr/>
                    <a:lstStyle/>
                    <a:p>
                      <a:r>
                        <a:rPr lang="pt-BR" sz="1800" u="none" strike="noStrike" baseline="0" dirty="0" smtClean="0"/>
                        <a:t>01 Transferências </a:t>
                      </a:r>
                      <a:r>
                        <a:rPr lang="pt-BR" sz="1800" u="none" strike="noStrike" baseline="0" dirty="0" err="1" smtClean="0"/>
                        <a:t>RioPax</a:t>
                      </a:r>
                      <a:r>
                        <a:rPr lang="pt-BR" sz="1800" u="none" strike="noStrike" baseline="0" dirty="0" smtClean="0"/>
                        <a:t> </a:t>
                      </a:r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baseline="0" dirty="0" smtClean="0"/>
                        <a:t>R$ 125,35</a:t>
                      </a:r>
                    </a:p>
                  </a:txBody>
                  <a:tcPr/>
                </a:tc>
              </a:tr>
              <a:tr h="355604">
                <a:tc>
                  <a:txBody>
                    <a:bodyPr/>
                    <a:lstStyle/>
                    <a:p>
                      <a:r>
                        <a:rPr lang="pt-BR" sz="1800" u="none" strike="noStrike" baseline="0" dirty="0" smtClean="0"/>
                        <a:t>02 </a:t>
                      </a:r>
                      <a:r>
                        <a:rPr lang="pt-BR" sz="1800" dirty="0" smtClean="0"/>
                        <a:t>Transferência agendada -  SINASEFE	</a:t>
                      </a:r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R$ 48.685,59</a:t>
                      </a:r>
                    </a:p>
                  </a:txBody>
                  <a:tcPr/>
                </a:tc>
              </a:tr>
              <a:tr h="355604">
                <a:tc>
                  <a:txBody>
                    <a:bodyPr/>
                    <a:lstStyle/>
                    <a:p>
                      <a:r>
                        <a:rPr lang="pt-BR" sz="1800" u="none" strike="noStrike" baseline="0" dirty="0" smtClean="0"/>
                        <a:t>03 </a:t>
                      </a:r>
                      <a:r>
                        <a:rPr lang="pt-BR" sz="1800" dirty="0" smtClean="0"/>
                        <a:t>Depósito on-line não identificado</a:t>
                      </a:r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R$ 0,00</a:t>
                      </a:r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355604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04 Resgate BB</a:t>
                      </a:r>
                      <a:endParaRPr lang="pt-BR" sz="1800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R$ 530,28</a:t>
                      </a:r>
                    </a:p>
                  </a:txBody>
                  <a:tcPr/>
                </a:tc>
              </a:tr>
              <a:tr h="355604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05 Estorno de Débito</a:t>
                      </a:r>
                      <a:endParaRPr lang="pt-BR" sz="1800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R$ 0,00</a:t>
                      </a:r>
                      <a:endParaRPr lang="pt-BR" sz="1800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2843808" y="1412776"/>
            <a:ext cx="34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RECEITAS – NOVEMBRO 2018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70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9621"/>
              </p:ext>
            </p:extLst>
          </p:nvPr>
        </p:nvGraphicFramePr>
        <p:xfrm>
          <a:off x="395536" y="1484784"/>
          <a:ext cx="8445624" cy="5030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2771800" y="111545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RECEITAS – NOVEMBRO 2018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915641"/>
              </p:ext>
            </p:extLst>
          </p:nvPr>
        </p:nvGraphicFramePr>
        <p:xfrm>
          <a:off x="457200" y="1522473"/>
          <a:ext cx="8229600" cy="2917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3891880"/>
                <a:gridCol w="2743200"/>
              </a:tblGrid>
              <a:tr h="338193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Salários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R$ 7.152,57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1.2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Auxílio -refeição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R$ 0,00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Auxílio-transporte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R$ 46,00</a:t>
                      </a:r>
                      <a:endParaRPr lang="pt-BR" sz="1400" dirty="0"/>
                    </a:p>
                  </a:txBody>
                  <a:tcPr/>
                </a:tc>
              </a:tr>
              <a:tr h="31173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1.4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Auxílio-saúde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R$ 449,98</a:t>
                      </a:r>
                      <a:endParaRPr lang="pt-BR" sz="1400" dirty="0"/>
                    </a:p>
                  </a:txBody>
                  <a:tcPr/>
                </a:tc>
              </a:tr>
              <a:tr h="358107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Assessoria Jurídica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R$ 5.377,65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Contador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R$ 1.246,00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Serviços Gerais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R$ 189,52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 gridSpan="2">
                  <a:txBody>
                    <a:bodyPr/>
                    <a:lstStyle/>
                    <a:p>
                      <a:r>
                        <a:rPr lang="pt-BR" sz="1400" dirty="0" smtClean="0"/>
                        <a:t>Total:</a:t>
                      </a:r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R$ 16.391,17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459836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– Novembro 2018</a:t>
            </a:r>
            <a:endParaRPr lang="pt-B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514225"/>
              </p:ext>
            </p:extLst>
          </p:nvPr>
        </p:nvGraphicFramePr>
        <p:xfrm>
          <a:off x="467544" y="4725143"/>
          <a:ext cx="822960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3891880"/>
                <a:gridCol w="2743200"/>
              </a:tblGrid>
              <a:tr h="149736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Encargos sociais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354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2.1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INSS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R$ 4.284,88</a:t>
                      </a:r>
                      <a:endParaRPr lang="pt-BR" sz="1400" dirty="0"/>
                    </a:p>
                  </a:txBody>
                  <a:tcPr/>
                </a:tc>
              </a:tr>
              <a:tr h="28354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2.2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PIS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R$ 83,94</a:t>
                      </a:r>
                      <a:endParaRPr lang="pt-BR" sz="1400" dirty="0"/>
                    </a:p>
                  </a:txBody>
                  <a:tcPr/>
                </a:tc>
              </a:tr>
              <a:tr h="28354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2.3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IRRF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R$ 181,42</a:t>
                      </a:r>
                      <a:endParaRPr lang="pt-BR" sz="1400" dirty="0"/>
                    </a:p>
                  </a:txBody>
                  <a:tcPr/>
                </a:tc>
              </a:tr>
              <a:tr h="28354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2.4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FGTS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R$ 671,51</a:t>
                      </a:r>
                      <a:endParaRPr lang="pt-BR" sz="1400" dirty="0"/>
                    </a:p>
                  </a:txBody>
                  <a:tcPr/>
                </a:tc>
              </a:tr>
              <a:tr h="283544">
                <a:tc gridSpan="2">
                  <a:txBody>
                    <a:bodyPr/>
                    <a:lstStyle/>
                    <a:p>
                      <a:r>
                        <a:rPr lang="pt-BR" sz="1400" dirty="0" smtClean="0"/>
                        <a:t>Total:</a:t>
                      </a:r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R$ 5.221,75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6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005436"/>
              </p:ext>
            </p:extLst>
          </p:nvPr>
        </p:nvGraphicFramePr>
        <p:xfrm>
          <a:off x="457200" y="1556792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2"/>
          <p:cNvSpPr>
            <a:spLocks noGrp="1"/>
          </p:cNvSpPr>
          <p:nvPr>
            <p:ph type="title"/>
          </p:nvPr>
        </p:nvSpPr>
        <p:spPr>
          <a:xfrm>
            <a:off x="539552" y="1024948"/>
            <a:ext cx="8229600" cy="459836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– Novembro 2018</a:t>
            </a:r>
            <a:endParaRPr lang="pt-B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8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682274"/>
              </p:ext>
            </p:extLst>
          </p:nvPr>
        </p:nvGraphicFramePr>
        <p:xfrm>
          <a:off x="395536" y="1484784"/>
          <a:ext cx="8229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  <a:gridCol w="4755976"/>
                <a:gridCol w="2743200"/>
              </a:tblGrid>
              <a:tr h="329179"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Aluguel da sala do SINTIFRJ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R$ 3.011,48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RIOPAX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R$ 0,00</a:t>
                      </a:r>
                      <a:endParaRPr lang="pt-BR" sz="1800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OI Telefone</a:t>
                      </a:r>
                      <a:r>
                        <a:rPr lang="pt-BR" sz="1800" baseline="0" dirty="0" smtClean="0"/>
                        <a:t> + Internet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R$ 573,54</a:t>
                      </a: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Jornal SINTIFRJ (Diagramação</a:t>
                      </a:r>
                      <a:r>
                        <a:rPr lang="pt-BR" sz="1800" baseline="0" dirty="0" smtClean="0"/>
                        <a:t> + Gráfica)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R$ 0,00</a:t>
                      </a: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LocaWEB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R$ 0,00</a:t>
                      </a: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Contas de luz – sede do</a:t>
                      </a:r>
                      <a:r>
                        <a:rPr lang="pt-BR" baseline="0" dirty="0" smtClean="0"/>
                        <a:t> SINTIFRJ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R$ 86,07</a:t>
                      </a:r>
                      <a:endParaRPr lang="pt-BR" dirty="0"/>
                    </a:p>
                  </a:txBody>
                  <a:tcPr/>
                </a:tc>
              </a:tr>
              <a:tr h="329179">
                <a:tc gridSpan="2">
                  <a:txBody>
                    <a:bodyPr/>
                    <a:lstStyle/>
                    <a:p>
                      <a:r>
                        <a:rPr lang="pt-BR" sz="1800" dirty="0" smtClean="0"/>
                        <a:t>TOTAL: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R$ 4.575,29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ítulo 2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459836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Fixas – </a:t>
            </a:r>
            <a:r>
              <a:rPr lang="pt-B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ovembro 2018</a:t>
            </a:r>
            <a:endParaRPr lang="pt-B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056574814"/>
              </p:ext>
            </p:extLst>
          </p:nvPr>
        </p:nvGraphicFramePr>
        <p:xfrm>
          <a:off x="1043608" y="4122016"/>
          <a:ext cx="7200800" cy="2735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9014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040952" y="1029382"/>
            <a:ext cx="48558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Variáveis – Novembro 2018</a:t>
            </a:r>
            <a:endParaRPr lang="pt-BR" sz="200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557987"/>
              </p:ext>
            </p:extLst>
          </p:nvPr>
        </p:nvGraphicFramePr>
        <p:xfrm>
          <a:off x="467544" y="1700808"/>
          <a:ext cx="8229600" cy="3755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4248472"/>
                <a:gridCol w="254096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Atividades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 Sindicais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R$ 1.840,04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Equipamentos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R$ 37,95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Material de limpeza/higiene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Doação</a:t>
                      </a:r>
                      <a:r>
                        <a:rPr lang="pt-BR" baseline="0" dirty="0" smtClean="0"/>
                        <a:t> para Movimentos Sociais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Tarifas Bancárias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R$ 45,80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Repasses da Conta Corrente para o caixa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R$ 300,00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9256">
                <a:tc>
                  <a:txBody>
                    <a:bodyPr/>
                    <a:lstStyle/>
                    <a:p>
                      <a:r>
                        <a:rPr lang="pt-BR" dirty="0" smtClean="0"/>
                        <a:t>3.7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0" baseline="0" dirty="0" smtClean="0">
                          <a:solidFill>
                            <a:schemeClr val="tx1"/>
                          </a:solidFill>
                        </a:rPr>
                        <a:t>Férias de funcionário </a:t>
                      </a:r>
                      <a:r>
                        <a:rPr lang="pt-BR" sz="1200" b="0" baseline="0" dirty="0" smtClean="0">
                          <a:solidFill>
                            <a:schemeClr val="tx1"/>
                          </a:solidFill>
                        </a:rPr>
                        <a:t>(Despesa excepcional)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 4.197,18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Transporte/deslocamento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R$ 182,12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R$ 7.603,09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49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213275" y="980728"/>
            <a:ext cx="48558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Variáveis – Novembro 2018</a:t>
            </a:r>
            <a:endParaRPr lang="pt-BR" sz="2000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515360548"/>
              </p:ext>
            </p:extLst>
          </p:nvPr>
        </p:nvGraphicFramePr>
        <p:xfrm>
          <a:off x="611560" y="1189699"/>
          <a:ext cx="7920880" cy="5439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9085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302241" y="1052736"/>
            <a:ext cx="43332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Fluxo de Caixa – Novembro 2018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158797"/>
              </p:ext>
            </p:extLst>
          </p:nvPr>
        </p:nvGraphicFramePr>
        <p:xfrm>
          <a:off x="1497360" y="2420888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Fluxo de entrada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R$ 414,32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Fluxo de Saída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R$ 235,31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r>
                        <a:rPr lang="pt-BR" baseline="0" dirty="0" smtClean="0"/>
                        <a:t> RESTANTE: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R$ 179,01	</a:t>
                      </a:r>
                    </a:p>
                    <a:p>
                      <a:r>
                        <a:rPr lang="pt-BR" dirty="0" smtClean="0"/>
                        <a:t>		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99592" y="1484784"/>
            <a:ext cx="720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/>
              <a:t>As despesas do caixa são provenientes de pagamentos menores, despesas de baixo valor que não demandam de autorização prévia, como por exemplo: transporte, mat. higiene e limpeza,  água, despesas com cartório, e etc.</a:t>
            </a:r>
            <a:endParaRPr lang="pt-BR" sz="1400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749453197"/>
              </p:ext>
            </p:extLst>
          </p:nvPr>
        </p:nvGraphicFramePr>
        <p:xfrm>
          <a:off x="1691680" y="3645024"/>
          <a:ext cx="6096000" cy="2955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9258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525</Words>
  <Application>Microsoft Office PowerPoint</Application>
  <PresentationFormat>Apresentação na tela (4:3)</PresentationFormat>
  <Paragraphs>154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Concurso</vt:lpstr>
      <vt:lpstr>Prestação de Contas SINTIFRJ </vt:lpstr>
      <vt:lpstr>Apresentação do PowerPoint</vt:lpstr>
      <vt:lpstr>Apresentação do PowerPoint</vt:lpstr>
      <vt:lpstr>Despesas – Novembro 2018</vt:lpstr>
      <vt:lpstr>Despesas – Novembro 2018</vt:lpstr>
      <vt:lpstr>Despesas Fixas – Novembro 2018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SINTIFRJ</dc:title>
  <dc:creator>Megaware-SindCEFETEQ</dc:creator>
  <cp:lastModifiedBy>Megaware-SindCEFETEQ</cp:lastModifiedBy>
  <cp:revision>110</cp:revision>
  <dcterms:created xsi:type="dcterms:W3CDTF">2017-10-25T16:44:01Z</dcterms:created>
  <dcterms:modified xsi:type="dcterms:W3CDTF">2019-06-13T13:45:33Z</dcterms:modified>
</cp:coreProperties>
</file>